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0B808"/>
    <a:srgbClr val="0000FF"/>
    <a:srgbClr val="CCFF33"/>
    <a:srgbClr val="99CC00"/>
    <a:srgbClr val="66CCFF"/>
    <a:srgbClr val="D7E707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11" autoAdjust="0"/>
    <p:restoredTop sz="99824" autoAdjust="0"/>
  </p:normalViewPr>
  <p:slideViewPr>
    <p:cSldViewPr>
      <p:cViewPr varScale="1">
        <p:scale>
          <a:sx n="115" d="100"/>
          <a:sy n="115" d="100"/>
        </p:scale>
        <p:origin x="-282" y="-96"/>
      </p:cViewPr>
      <p:guideLst>
        <p:guide orient="horz" pos="22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98" y="-84"/>
      </p:cViewPr>
      <p:guideLst>
        <p:guide orient="horz" pos="3109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3CE90B9-A611-446E-8FDE-6BC143BB7795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F55EBDD-7BE9-426F-880E-9AE619FBE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9C71C18-05B0-42B5-B427-6EA8A546889E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98" tIns="45199" rIns="90398" bIns="4519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CCB071A-62D6-4ED7-A8D2-2C2FC640B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389B73-258F-49AD-8ED6-FF9907024779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54269C2-8781-4AE9-9385-33B3835D0D9F}" type="slidenum">
              <a:rPr lang="ru-RU" sz="1200"/>
              <a:pPr algn="r" eaLnBrk="0" hangingPunct="0"/>
              <a:t>1</a:t>
            </a:fld>
            <a:endParaRPr lang="ru-RU" sz="1200"/>
          </a:p>
        </p:txBody>
      </p:sp>
      <p:sp>
        <p:nvSpPr>
          <p:cNvPr id="1843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33450" y="741363"/>
            <a:ext cx="4932363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28" tIns="45714" rIns="91428" bIns="45714"/>
          <a:lstStyle/>
          <a:p>
            <a:pPr eaLnBrk="1" hangingPunct="1"/>
            <a:endParaRPr lang="ru-RU" smtClean="0"/>
          </a:p>
        </p:txBody>
      </p:sp>
      <p:sp>
        <p:nvSpPr>
          <p:cNvPr id="18437" name="Номер слайда 3"/>
          <p:cNvSpPr txBox="1">
            <a:spLocks noGrp="1"/>
          </p:cNvSpPr>
          <p:nvPr/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4" rIns="91428" bIns="45714" anchor="b"/>
          <a:lstStyle/>
          <a:p>
            <a:pPr algn="r" defTabSz="873125" eaLnBrk="0" hangingPunct="0"/>
            <a:fld id="{42638422-9869-40B6-965A-87000ED09EC4}" type="slidenum">
              <a:rPr lang="ru-RU" sz="1100">
                <a:solidFill>
                  <a:srgbClr val="000000"/>
                </a:solidFill>
                <a:cs typeface="Arial" charset="0"/>
              </a:rPr>
              <a:pPr algn="r" defTabSz="873125" eaLnBrk="0" hangingPunct="0"/>
              <a:t>1</a:t>
            </a:fld>
            <a:endParaRPr lang="ru-RU" sz="11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6201-78A6-405E-8A55-E9F281FDEE8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BE16-9522-4C3B-B757-FA7648B9F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6399-E97C-4AFC-B3AB-C974E295953F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80102-92A0-46B2-A3AA-C072631A1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D557-755B-48F0-A3E0-E904B187CE82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91792-EA32-4BEF-8C5C-1959F16F3D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C7781-75C7-495E-80CB-FC61CA255B17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CD6A-FFE6-48D9-A553-5119135AA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4FDFE-C266-466C-ABA9-149CB9DEFA33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0A95C-39BB-4705-A395-2AAD6F84A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8E64A-B606-4200-AE87-A2DFD93A2EB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58788-DB0E-4E52-A45D-5FA21E78B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208C2-723A-4F4A-B6E9-6977D49C5A57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CA93-4711-4915-9867-3805EF495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5F9AA-3C41-4D75-A23F-BD576F4C9753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AE130-3727-4461-9D20-B7D95E70F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E0C30-0D12-4350-A1A6-47F3550D133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8399-0DF1-4DC9-A578-5FD688FA35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4147-E40A-419C-8486-C8194FCD60CE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07271-99A4-426E-99E4-7FCE2BD53D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4FCE9-C863-4906-A75B-22F3369124B9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63686-DCF3-486E-B023-139DD8EA7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gradFill rotWithShape="1">
          <a:gsLst>
            <a:gs pos="0">
              <a:srgbClr val="33CCFF"/>
            </a:gs>
            <a:gs pos="50000">
              <a:srgbClr val="FFFFFF"/>
            </a:gs>
            <a:gs pos="100000">
              <a:srgbClr val="33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20535B-7FA9-411C-8BA5-D23FD6F105E2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858DC5-57D9-49C1-8B3F-DA8BC63B2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ЗЕЗК-ЮКО22331 коп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">
            <a:solidFill>
              <a:srgbClr val="0070C0"/>
            </a:solidFill>
            <a:round/>
            <a:headEnd/>
            <a:tailEnd type="stealth" w="lg" len="lg"/>
          </a:ln>
        </p:spPr>
      </p:pic>
      <p:sp>
        <p:nvSpPr>
          <p:cNvPr id="17410" name="Line 3"/>
          <p:cNvSpPr>
            <a:spLocks noChangeShapeType="1"/>
          </p:cNvSpPr>
          <p:nvPr/>
        </p:nvSpPr>
        <p:spPr bwMode="auto">
          <a:xfrm>
            <a:off x="4343400" y="3505200"/>
            <a:ext cx="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7411" name="Group 4"/>
          <p:cNvGrpSpPr>
            <a:grpSpLocks/>
          </p:cNvGrpSpPr>
          <p:nvPr/>
        </p:nvGrpSpPr>
        <p:grpSpPr bwMode="auto">
          <a:xfrm>
            <a:off x="1036638" y="1530350"/>
            <a:ext cx="3660775" cy="2708275"/>
            <a:chOff x="564" y="964"/>
            <a:chExt cx="2306" cy="1706"/>
          </a:xfrm>
        </p:grpSpPr>
        <p:sp>
          <p:nvSpPr>
            <p:cNvPr id="44169" name="Freeform 5"/>
            <p:cNvSpPr>
              <a:spLocks/>
            </p:cNvSpPr>
            <p:nvPr/>
          </p:nvSpPr>
          <p:spPr bwMode="auto">
            <a:xfrm>
              <a:off x="564" y="964"/>
              <a:ext cx="490" cy="340"/>
            </a:xfrm>
            <a:custGeom>
              <a:avLst/>
              <a:gdLst>
                <a:gd name="T0" fmla="*/ 0 w 490"/>
                <a:gd name="T1" fmla="*/ 0 h 340"/>
                <a:gd name="T2" fmla="*/ 64 w 490"/>
                <a:gd name="T3" fmla="*/ 46 h 340"/>
                <a:gd name="T4" fmla="*/ 104 w 490"/>
                <a:gd name="T5" fmla="*/ 72 h 340"/>
                <a:gd name="T6" fmla="*/ 208 w 490"/>
                <a:gd name="T7" fmla="*/ 144 h 340"/>
                <a:gd name="T8" fmla="*/ 316 w 490"/>
                <a:gd name="T9" fmla="*/ 220 h 340"/>
                <a:gd name="T10" fmla="*/ 402 w 490"/>
                <a:gd name="T11" fmla="*/ 282 h 340"/>
                <a:gd name="T12" fmla="*/ 490 w 490"/>
                <a:gd name="T13" fmla="*/ 340 h 3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0"/>
                <a:gd name="T22" fmla="*/ 0 h 340"/>
                <a:gd name="T23" fmla="*/ 490 w 490"/>
                <a:gd name="T24" fmla="*/ 340 h 3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0" h="340">
                  <a:moveTo>
                    <a:pt x="0" y="0"/>
                  </a:moveTo>
                  <a:cubicBezTo>
                    <a:pt x="11" y="8"/>
                    <a:pt x="47" y="34"/>
                    <a:pt x="64" y="46"/>
                  </a:cubicBezTo>
                  <a:cubicBezTo>
                    <a:pt x="81" y="58"/>
                    <a:pt x="80" y="56"/>
                    <a:pt x="104" y="72"/>
                  </a:cubicBezTo>
                  <a:cubicBezTo>
                    <a:pt x="128" y="88"/>
                    <a:pt x="173" y="119"/>
                    <a:pt x="208" y="144"/>
                  </a:cubicBezTo>
                  <a:cubicBezTo>
                    <a:pt x="243" y="169"/>
                    <a:pt x="284" y="197"/>
                    <a:pt x="316" y="220"/>
                  </a:cubicBezTo>
                  <a:cubicBezTo>
                    <a:pt x="348" y="243"/>
                    <a:pt x="373" y="262"/>
                    <a:pt x="402" y="282"/>
                  </a:cubicBezTo>
                  <a:cubicBezTo>
                    <a:pt x="431" y="302"/>
                    <a:pt x="472" y="328"/>
                    <a:pt x="490" y="340"/>
                  </a:cubicBezTo>
                </a:path>
              </a:pathLst>
            </a:custGeom>
            <a:noFill/>
            <a:ln w="76200" cap="flat" cmpd="sng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4170" name="Freeform 6"/>
            <p:cNvSpPr>
              <a:spLocks/>
            </p:cNvSpPr>
            <p:nvPr/>
          </p:nvSpPr>
          <p:spPr bwMode="auto">
            <a:xfrm>
              <a:off x="1041" y="1299"/>
              <a:ext cx="385" cy="251"/>
            </a:xfrm>
            <a:custGeom>
              <a:avLst/>
              <a:gdLst>
                <a:gd name="T0" fmla="*/ 0 w 385"/>
                <a:gd name="T1" fmla="*/ 0 h 251"/>
                <a:gd name="T2" fmla="*/ 15 w 385"/>
                <a:gd name="T3" fmla="*/ 6 h 251"/>
                <a:gd name="T4" fmla="*/ 41 w 385"/>
                <a:gd name="T5" fmla="*/ 1 h 251"/>
                <a:gd name="T6" fmla="*/ 72 w 385"/>
                <a:gd name="T7" fmla="*/ 6 h 251"/>
                <a:gd name="T8" fmla="*/ 95 w 385"/>
                <a:gd name="T9" fmla="*/ 27 h 251"/>
                <a:gd name="T10" fmla="*/ 107 w 385"/>
                <a:gd name="T11" fmla="*/ 53 h 251"/>
                <a:gd name="T12" fmla="*/ 145 w 385"/>
                <a:gd name="T13" fmla="*/ 75 h 251"/>
                <a:gd name="T14" fmla="*/ 211 w 385"/>
                <a:gd name="T15" fmla="*/ 109 h 251"/>
                <a:gd name="T16" fmla="*/ 279 w 385"/>
                <a:gd name="T17" fmla="*/ 151 h 251"/>
                <a:gd name="T18" fmla="*/ 303 w 385"/>
                <a:gd name="T19" fmla="*/ 173 h 251"/>
                <a:gd name="T20" fmla="*/ 305 w 385"/>
                <a:gd name="T21" fmla="*/ 193 h 251"/>
                <a:gd name="T22" fmla="*/ 315 w 385"/>
                <a:gd name="T23" fmla="*/ 209 h 251"/>
                <a:gd name="T24" fmla="*/ 354 w 385"/>
                <a:gd name="T25" fmla="*/ 213 h 251"/>
                <a:gd name="T26" fmla="*/ 359 w 385"/>
                <a:gd name="T27" fmla="*/ 225 h 251"/>
                <a:gd name="T28" fmla="*/ 371 w 385"/>
                <a:gd name="T29" fmla="*/ 235 h 251"/>
                <a:gd name="T30" fmla="*/ 379 w 385"/>
                <a:gd name="T31" fmla="*/ 243 h 251"/>
                <a:gd name="T32" fmla="*/ 385 w 385"/>
                <a:gd name="T33" fmla="*/ 251 h 25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85"/>
                <a:gd name="T52" fmla="*/ 0 h 251"/>
                <a:gd name="T53" fmla="*/ 385 w 385"/>
                <a:gd name="T54" fmla="*/ 251 h 25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85" h="251">
                  <a:moveTo>
                    <a:pt x="0" y="0"/>
                  </a:moveTo>
                  <a:cubicBezTo>
                    <a:pt x="0" y="0"/>
                    <a:pt x="8" y="6"/>
                    <a:pt x="15" y="6"/>
                  </a:cubicBezTo>
                  <a:cubicBezTo>
                    <a:pt x="22" y="6"/>
                    <a:pt x="32" y="1"/>
                    <a:pt x="41" y="1"/>
                  </a:cubicBezTo>
                  <a:lnTo>
                    <a:pt x="72" y="6"/>
                  </a:lnTo>
                  <a:lnTo>
                    <a:pt x="95" y="27"/>
                  </a:lnTo>
                  <a:lnTo>
                    <a:pt x="107" y="53"/>
                  </a:lnTo>
                  <a:lnTo>
                    <a:pt x="145" y="75"/>
                  </a:lnTo>
                  <a:lnTo>
                    <a:pt x="211" y="109"/>
                  </a:lnTo>
                  <a:lnTo>
                    <a:pt x="279" y="151"/>
                  </a:lnTo>
                  <a:lnTo>
                    <a:pt x="303" y="173"/>
                  </a:lnTo>
                  <a:lnTo>
                    <a:pt x="305" y="193"/>
                  </a:lnTo>
                  <a:lnTo>
                    <a:pt x="315" y="209"/>
                  </a:lnTo>
                  <a:lnTo>
                    <a:pt x="354" y="213"/>
                  </a:lnTo>
                  <a:lnTo>
                    <a:pt x="359" y="225"/>
                  </a:lnTo>
                  <a:lnTo>
                    <a:pt x="371" y="235"/>
                  </a:lnTo>
                  <a:lnTo>
                    <a:pt x="379" y="243"/>
                  </a:lnTo>
                  <a:lnTo>
                    <a:pt x="385" y="251"/>
                  </a:lnTo>
                </a:path>
              </a:pathLst>
            </a:custGeom>
            <a:noFill/>
            <a:ln w="76200" cap="flat" cmpd="sng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4171" name="Freeform 7"/>
            <p:cNvSpPr>
              <a:spLocks/>
            </p:cNvSpPr>
            <p:nvPr/>
          </p:nvSpPr>
          <p:spPr bwMode="auto">
            <a:xfrm>
              <a:off x="1422" y="1548"/>
              <a:ext cx="520" cy="417"/>
            </a:xfrm>
            <a:custGeom>
              <a:avLst/>
              <a:gdLst>
                <a:gd name="T0" fmla="*/ 0 w 522"/>
                <a:gd name="T1" fmla="*/ 0 h 417"/>
                <a:gd name="T2" fmla="*/ 54 w 522"/>
                <a:gd name="T3" fmla="*/ 58 h 417"/>
                <a:gd name="T4" fmla="*/ 92 w 522"/>
                <a:gd name="T5" fmla="*/ 106 h 417"/>
                <a:gd name="T6" fmla="*/ 122 w 522"/>
                <a:gd name="T7" fmla="*/ 128 h 417"/>
                <a:gd name="T8" fmla="*/ 184 w 522"/>
                <a:gd name="T9" fmla="*/ 170 h 417"/>
                <a:gd name="T10" fmla="*/ 250 w 522"/>
                <a:gd name="T11" fmla="*/ 222 h 417"/>
                <a:gd name="T12" fmla="*/ 296 w 522"/>
                <a:gd name="T13" fmla="*/ 242 h 417"/>
                <a:gd name="T14" fmla="*/ 340 w 522"/>
                <a:gd name="T15" fmla="*/ 272 h 417"/>
                <a:gd name="T16" fmla="*/ 378 w 522"/>
                <a:gd name="T17" fmla="*/ 297 h 417"/>
                <a:gd name="T18" fmla="*/ 417 w 522"/>
                <a:gd name="T19" fmla="*/ 330 h 417"/>
                <a:gd name="T20" fmla="*/ 438 w 522"/>
                <a:gd name="T21" fmla="*/ 345 h 417"/>
                <a:gd name="T22" fmla="*/ 459 w 522"/>
                <a:gd name="T23" fmla="*/ 360 h 417"/>
                <a:gd name="T24" fmla="*/ 474 w 522"/>
                <a:gd name="T25" fmla="*/ 378 h 417"/>
                <a:gd name="T26" fmla="*/ 510 w 522"/>
                <a:gd name="T27" fmla="*/ 399 h 417"/>
                <a:gd name="T28" fmla="*/ 489 w 522"/>
                <a:gd name="T29" fmla="*/ 387 h 417"/>
                <a:gd name="T30" fmla="*/ 522 w 522"/>
                <a:gd name="T31" fmla="*/ 417 h 4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22"/>
                <a:gd name="T49" fmla="*/ 0 h 417"/>
                <a:gd name="T50" fmla="*/ 522 w 522"/>
                <a:gd name="T51" fmla="*/ 417 h 4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22" h="417">
                  <a:moveTo>
                    <a:pt x="0" y="0"/>
                  </a:moveTo>
                  <a:cubicBezTo>
                    <a:pt x="9" y="10"/>
                    <a:pt x="39" y="40"/>
                    <a:pt x="54" y="58"/>
                  </a:cubicBezTo>
                  <a:cubicBezTo>
                    <a:pt x="69" y="76"/>
                    <a:pt x="81" y="94"/>
                    <a:pt x="92" y="106"/>
                  </a:cubicBezTo>
                  <a:cubicBezTo>
                    <a:pt x="103" y="118"/>
                    <a:pt x="107" y="117"/>
                    <a:pt x="122" y="128"/>
                  </a:cubicBezTo>
                  <a:cubicBezTo>
                    <a:pt x="137" y="139"/>
                    <a:pt x="163" y="154"/>
                    <a:pt x="184" y="170"/>
                  </a:cubicBezTo>
                  <a:cubicBezTo>
                    <a:pt x="205" y="186"/>
                    <a:pt x="231" y="210"/>
                    <a:pt x="250" y="222"/>
                  </a:cubicBezTo>
                  <a:cubicBezTo>
                    <a:pt x="269" y="234"/>
                    <a:pt x="281" y="234"/>
                    <a:pt x="296" y="242"/>
                  </a:cubicBezTo>
                  <a:cubicBezTo>
                    <a:pt x="311" y="250"/>
                    <a:pt x="326" y="263"/>
                    <a:pt x="340" y="272"/>
                  </a:cubicBezTo>
                  <a:cubicBezTo>
                    <a:pt x="354" y="281"/>
                    <a:pt x="365" y="287"/>
                    <a:pt x="378" y="297"/>
                  </a:cubicBezTo>
                  <a:cubicBezTo>
                    <a:pt x="391" y="307"/>
                    <a:pt x="407" y="322"/>
                    <a:pt x="417" y="330"/>
                  </a:cubicBezTo>
                  <a:cubicBezTo>
                    <a:pt x="427" y="338"/>
                    <a:pt x="431" y="340"/>
                    <a:pt x="438" y="345"/>
                  </a:cubicBezTo>
                  <a:cubicBezTo>
                    <a:pt x="445" y="350"/>
                    <a:pt x="453" y="355"/>
                    <a:pt x="459" y="360"/>
                  </a:cubicBezTo>
                  <a:cubicBezTo>
                    <a:pt x="465" y="365"/>
                    <a:pt x="466" y="372"/>
                    <a:pt x="474" y="378"/>
                  </a:cubicBezTo>
                  <a:cubicBezTo>
                    <a:pt x="482" y="384"/>
                    <a:pt x="508" y="398"/>
                    <a:pt x="510" y="399"/>
                  </a:cubicBezTo>
                  <a:cubicBezTo>
                    <a:pt x="512" y="400"/>
                    <a:pt x="487" y="384"/>
                    <a:pt x="489" y="387"/>
                  </a:cubicBezTo>
                  <a:cubicBezTo>
                    <a:pt x="491" y="390"/>
                    <a:pt x="515" y="411"/>
                    <a:pt x="522" y="417"/>
                  </a:cubicBezTo>
                </a:path>
              </a:pathLst>
            </a:custGeom>
            <a:noFill/>
            <a:ln w="76200" cap="flat" cmpd="sng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4172" name="Freeform 8"/>
            <p:cNvSpPr>
              <a:spLocks/>
            </p:cNvSpPr>
            <p:nvPr/>
          </p:nvSpPr>
          <p:spPr bwMode="auto">
            <a:xfrm>
              <a:off x="1941" y="1959"/>
              <a:ext cx="181" cy="278"/>
            </a:xfrm>
            <a:custGeom>
              <a:avLst/>
              <a:gdLst>
                <a:gd name="T0" fmla="*/ 0 w 181"/>
                <a:gd name="T1" fmla="*/ 0 h 278"/>
                <a:gd name="T2" fmla="*/ 54 w 181"/>
                <a:gd name="T3" fmla="*/ 36 h 278"/>
                <a:gd name="T4" fmla="*/ 109 w 181"/>
                <a:gd name="T5" fmla="*/ 63 h 278"/>
                <a:gd name="T6" fmla="*/ 161 w 181"/>
                <a:gd name="T7" fmla="*/ 109 h 278"/>
                <a:gd name="T8" fmla="*/ 165 w 181"/>
                <a:gd name="T9" fmla="*/ 189 h 278"/>
                <a:gd name="T10" fmla="*/ 167 w 181"/>
                <a:gd name="T11" fmla="*/ 231 h 278"/>
                <a:gd name="T12" fmla="*/ 181 w 181"/>
                <a:gd name="T13" fmla="*/ 278 h 2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1"/>
                <a:gd name="T22" fmla="*/ 0 h 278"/>
                <a:gd name="T23" fmla="*/ 181 w 181"/>
                <a:gd name="T24" fmla="*/ 278 h 2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1" h="278">
                  <a:moveTo>
                    <a:pt x="0" y="0"/>
                  </a:moveTo>
                  <a:cubicBezTo>
                    <a:pt x="9" y="6"/>
                    <a:pt x="36" y="25"/>
                    <a:pt x="54" y="36"/>
                  </a:cubicBezTo>
                  <a:cubicBezTo>
                    <a:pt x="72" y="47"/>
                    <a:pt x="91" y="51"/>
                    <a:pt x="109" y="63"/>
                  </a:cubicBezTo>
                  <a:cubicBezTo>
                    <a:pt x="127" y="75"/>
                    <a:pt x="152" y="88"/>
                    <a:pt x="161" y="109"/>
                  </a:cubicBezTo>
                  <a:cubicBezTo>
                    <a:pt x="170" y="130"/>
                    <a:pt x="164" y="169"/>
                    <a:pt x="165" y="189"/>
                  </a:cubicBezTo>
                  <a:cubicBezTo>
                    <a:pt x="166" y="209"/>
                    <a:pt x="164" y="216"/>
                    <a:pt x="167" y="231"/>
                  </a:cubicBezTo>
                  <a:cubicBezTo>
                    <a:pt x="170" y="246"/>
                    <a:pt x="178" y="268"/>
                    <a:pt x="181" y="278"/>
                  </a:cubicBezTo>
                </a:path>
              </a:pathLst>
            </a:custGeom>
            <a:noFill/>
            <a:ln w="76200" cap="flat" cmpd="sng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4173" name="Freeform 9"/>
            <p:cNvSpPr>
              <a:spLocks/>
            </p:cNvSpPr>
            <p:nvPr/>
          </p:nvSpPr>
          <p:spPr bwMode="auto">
            <a:xfrm>
              <a:off x="2216" y="2398"/>
              <a:ext cx="221" cy="272"/>
            </a:xfrm>
            <a:custGeom>
              <a:avLst/>
              <a:gdLst>
                <a:gd name="T0" fmla="*/ 0 w 220"/>
                <a:gd name="T1" fmla="*/ 0 h 272"/>
                <a:gd name="T2" fmla="*/ 38 w 220"/>
                <a:gd name="T3" fmla="*/ 52 h 272"/>
                <a:gd name="T4" fmla="*/ 84 w 220"/>
                <a:gd name="T5" fmla="*/ 120 h 272"/>
                <a:gd name="T6" fmla="*/ 134 w 220"/>
                <a:gd name="T7" fmla="*/ 188 h 272"/>
                <a:gd name="T8" fmla="*/ 152 w 220"/>
                <a:gd name="T9" fmla="*/ 208 h 272"/>
                <a:gd name="T10" fmla="*/ 166 w 220"/>
                <a:gd name="T11" fmla="*/ 232 h 272"/>
                <a:gd name="T12" fmla="*/ 190 w 220"/>
                <a:gd name="T13" fmla="*/ 250 h 272"/>
                <a:gd name="T14" fmla="*/ 220 w 220"/>
                <a:gd name="T15" fmla="*/ 272 h 2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0"/>
                <a:gd name="T25" fmla="*/ 0 h 272"/>
                <a:gd name="T26" fmla="*/ 220 w 220"/>
                <a:gd name="T27" fmla="*/ 272 h 2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0" h="272">
                  <a:moveTo>
                    <a:pt x="0" y="0"/>
                  </a:moveTo>
                  <a:cubicBezTo>
                    <a:pt x="6" y="9"/>
                    <a:pt x="24" y="32"/>
                    <a:pt x="38" y="52"/>
                  </a:cubicBezTo>
                  <a:cubicBezTo>
                    <a:pt x="52" y="72"/>
                    <a:pt x="68" y="97"/>
                    <a:pt x="84" y="120"/>
                  </a:cubicBezTo>
                  <a:cubicBezTo>
                    <a:pt x="100" y="143"/>
                    <a:pt x="123" y="173"/>
                    <a:pt x="134" y="188"/>
                  </a:cubicBezTo>
                  <a:cubicBezTo>
                    <a:pt x="145" y="203"/>
                    <a:pt x="147" y="201"/>
                    <a:pt x="152" y="208"/>
                  </a:cubicBezTo>
                  <a:cubicBezTo>
                    <a:pt x="157" y="215"/>
                    <a:pt x="160" y="225"/>
                    <a:pt x="166" y="232"/>
                  </a:cubicBezTo>
                  <a:cubicBezTo>
                    <a:pt x="172" y="239"/>
                    <a:pt x="181" y="243"/>
                    <a:pt x="190" y="250"/>
                  </a:cubicBezTo>
                  <a:cubicBezTo>
                    <a:pt x="199" y="257"/>
                    <a:pt x="214" y="267"/>
                    <a:pt x="220" y="272"/>
                  </a:cubicBezTo>
                </a:path>
              </a:pathLst>
            </a:custGeom>
            <a:noFill/>
            <a:ln w="76200" cap="flat" cmpd="sng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4174" name="Freeform 10"/>
            <p:cNvSpPr>
              <a:spLocks/>
            </p:cNvSpPr>
            <p:nvPr/>
          </p:nvSpPr>
          <p:spPr bwMode="auto">
            <a:xfrm>
              <a:off x="2205" y="2394"/>
              <a:ext cx="665" cy="147"/>
            </a:xfrm>
            <a:custGeom>
              <a:avLst/>
              <a:gdLst>
                <a:gd name="T0" fmla="*/ 0 w 665"/>
                <a:gd name="T1" fmla="*/ 0 h 147"/>
                <a:gd name="T2" fmla="*/ 37 w 665"/>
                <a:gd name="T3" fmla="*/ 22 h 147"/>
                <a:gd name="T4" fmla="*/ 81 w 665"/>
                <a:gd name="T5" fmla="*/ 44 h 147"/>
                <a:gd name="T6" fmla="*/ 119 w 665"/>
                <a:gd name="T7" fmla="*/ 48 h 147"/>
                <a:gd name="T8" fmla="*/ 151 w 665"/>
                <a:gd name="T9" fmla="*/ 62 h 147"/>
                <a:gd name="T10" fmla="*/ 183 w 665"/>
                <a:gd name="T11" fmla="*/ 92 h 147"/>
                <a:gd name="T12" fmla="*/ 237 w 665"/>
                <a:gd name="T13" fmla="*/ 114 h 147"/>
                <a:gd name="T14" fmla="*/ 449 w 665"/>
                <a:gd name="T15" fmla="*/ 145 h 147"/>
                <a:gd name="T16" fmla="*/ 550 w 665"/>
                <a:gd name="T17" fmla="*/ 102 h 147"/>
                <a:gd name="T18" fmla="*/ 665 w 665"/>
                <a:gd name="T19" fmla="*/ 102 h 1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65"/>
                <a:gd name="T31" fmla="*/ 0 h 147"/>
                <a:gd name="T32" fmla="*/ 665 w 665"/>
                <a:gd name="T33" fmla="*/ 147 h 1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65" h="147">
                  <a:moveTo>
                    <a:pt x="0" y="0"/>
                  </a:moveTo>
                  <a:cubicBezTo>
                    <a:pt x="6" y="4"/>
                    <a:pt x="24" y="15"/>
                    <a:pt x="37" y="22"/>
                  </a:cubicBezTo>
                  <a:cubicBezTo>
                    <a:pt x="50" y="29"/>
                    <a:pt x="67" y="40"/>
                    <a:pt x="81" y="44"/>
                  </a:cubicBezTo>
                  <a:cubicBezTo>
                    <a:pt x="95" y="48"/>
                    <a:pt x="107" y="45"/>
                    <a:pt x="119" y="48"/>
                  </a:cubicBezTo>
                  <a:cubicBezTo>
                    <a:pt x="131" y="51"/>
                    <a:pt x="140" y="55"/>
                    <a:pt x="151" y="62"/>
                  </a:cubicBezTo>
                  <a:cubicBezTo>
                    <a:pt x="162" y="69"/>
                    <a:pt x="169" y="83"/>
                    <a:pt x="183" y="92"/>
                  </a:cubicBezTo>
                  <a:cubicBezTo>
                    <a:pt x="197" y="101"/>
                    <a:pt x="193" y="105"/>
                    <a:pt x="237" y="114"/>
                  </a:cubicBezTo>
                  <a:cubicBezTo>
                    <a:pt x="281" y="123"/>
                    <a:pt x="397" y="147"/>
                    <a:pt x="449" y="145"/>
                  </a:cubicBezTo>
                  <a:cubicBezTo>
                    <a:pt x="501" y="143"/>
                    <a:pt x="514" y="109"/>
                    <a:pt x="550" y="102"/>
                  </a:cubicBezTo>
                  <a:cubicBezTo>
                    <a:pt x="586" y="95"/>
                    <a:pt x="641" y="102"/>
                    <a:pt x="665" y="102"/>
                  </a:cubicBezTo>
                </a:path>
              </a:pathLst>
            </a:custGeom>
            <a:noFill/>
            <a:ln w="76200" cap="flat" cmpd="sng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4175" name="Freeform 11"/>
            <p:cNvSpPr>
              <a:spLocks/>
            </p:cNvSpPr>
            <p:nvPr/>
          </p:nvSpPr>
          <p:spPr bwMode="auto">
            <a:xfrm>
              <a:off x="2124" y="2232"/>
              <a:ext cx="98" cy="173"/>
            </a:xfrm>
            <a:custGeom>
              <a:avLst/>
              <a:gdLst>
                <a:gd name="T0" fmla="*/ 0 w 98"/>
                <a:gd name="T1" fmla="*/ 0 h 173"/>
                <a:gd name="T2" fmla="*/ 22 w 98"/>
                <a:gd name="T3" fmla="*/ 72 h 173"/>
                <a:gd name="T4" fmla="*/ 98 w 98"/>
                <a:gd name="T5" fmla="*/ 173 h 173"/>
                <a:gd name="T6" fmla="*/ 0 60000 65536"/>
                <a:gd name="T7" fmla="*/ 0 60000 65536"/>
                <a:gd name="T8" fmla="*/ 0 60000 65536"/>
                <a:gd name="T9" fmla="*/ 0 w 98"/>
                <a:gd name="T10" fmla="*/ 0 h 173"/>
                <a:gd name="T11" fmla="*/ 98 w 98"/>
                <a:gd name="T12" fmla="*/ 173 h 1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8" h="173">
                  <a:moveTo>
                    <a:pt x="0" y="0"/>
                  </a:moveTo>
                  <a:cubicBezTo>
                    <a:pt x="4" y="13"/>
                    <a:pt x="6" y="43"/>
                    <a:pt x="22" y="72"/>
                  </a:cubicBezTo>
                  <a:cubicBezTo>
                    <a:pt x="38" y="101"/>
                    <a:pt x="82" y="152"/>
                    <a:pt x="98" y="173"/>
                  </a:cubicBezTo>
                </a:path>
              </a:pathLst>
            </a:custGeom>
            <a:noFill/>
            <a:ln w="76200" cap="flat" cmpd="sng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5400000" algn="t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17412" name="Rectangle 12"/>
          <p:cNvSpPr>
            <a:spLocks noChangeArrowheads="1"/>
          </p:cNvSpPr>
          <p:nvPr/>
        </p:nvSpPr>
        <p:spPr bwMode="auto">
          <a:xfrm>
            <a:off x="4283075" y="128588"/>
            <a:ext cx="4648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240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7413" name="Freeform 38"/>
          <p:cNvSpPr>
            <a:spLocks/>
          </p:cNvSpPr>
          <p:nvPr/>
        </p:nvSpPr>
        <p:spPr bwMode="auto">
          <a:xfrm>
            <a:off x="3698875" y="4405313"/>
            <a:ext cx="396875" cy="1843087"/>
          </a:xfrm>
          <a:custGeom>
            <a:avLst/>
            <a:gdLst>
              <a:gd name="T0" fmla="*/ 2147483647 w 10000"/>
              <a:gd name="T1" fmla="*/ 0 h 9674"/>
              <a:gd name="T2" fmla="*/ 2147483647 w 10000"/>
              <a:gd name="T3" fmla="*/ 2147483647 h 9674"/>
              <a:gd name="T4" fmla="*/ 2147483647 w 10000"/>
              <a:gd name="T5" fmla="*/ 2147483647 h 9674"/>
              <a:gd name="T6" fmla="*/ 2147483647 w 10000"/>
              <a:gd name="T7" fmla="*/ 2147483647 h 9674"/>
              <a:gd name="T8" fmla="*/ 2147483647 w 10000"/>
              <a:gd name="T9" fmla="*/ 2147483647 h 9674"/>
              <a:gd name="T10" fmla="*/ 2147483647 w 10000"/>
              <a:gd name="T11" fmla="*/ 2147483647 h 9674"/>
              <a:gd name="T12" fmla="*/ 2147483647 w 10000"/>
              <a:gd name="T13" fmla="*/ 2147483647 h 9674"/>
              <a:gd name="T14" fmla="*/ 2147483647 w 10000"/>
              <a:gd name="T15" fmla="*/ 2147483647 h 9674"/>
              <a:gd name="T16" fmla="*/ 2147483647 w 10000"/>
              <a:gd name="T17" fmla="*/ 2147483647 h 9674"/>
              <a:gd name="T18" fmla="*/ 2147483647 w 10000"/>
              <a:gd name="T19" fmla="*/ 2147483647 h 9674"/>
              <a:gd name="T20" fmla="*/ 2147483647 w 10000"/>
              <a:gd name="T21" fmla="*/ 2147483647 h 9674"/>
              <a:gd name="T22" fmla="*/ 2147483647 w 10000"/>
              <a:gd name="T23" fmla="*/ 2147483647 h 9674"/>
              <a:gd name="T24" fmla="*/ 2147483647 w 10000"/>
              <a:gd name="T25" fmla="*/ 2147483647 h 9674"/>
              <a:gd name="T26" fmla="*/ 2147483647 w 10000"/>
              <a:gd name="T27" fmla="*/ 2147483647 h 9674"/>
              <a:gd name="T28" fmla="*/ 2147483647 w 10000"/>
              <a:gd name="T29" fmla="*/ 2147483647 h 9674"/>
              <a:gd name="T30" fmla="*/ 2147483647 w 10000"/>
              <a:gd name="T31" fmla="*/ 2147483647 h 96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000"/>
              <a:gd name="T49" fmla="*/ 0 h 9674"/>
              <a:gd name="T50" fmla="*/ 10000 w 10000"/>
              <a:gd name="T51" fmla="*/ 9674 h 96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000" h="9674">
                <a:moveTo>
                  <a:pt x="9758" y="0"/>
                </a:moveTo>
                <a:cubicBezTo>
                  <a:pt x="10000" y="123"/>
                  <a:pt x="9319" y="273"/>
                  <a:pt x="9160" y="399"/>
                </a:cubicBezTo>
                <a:cubicBezTo>
                  <a:pt x="8999" y="524"/>
                  <a:pt x="9038" y="673"/>
                  <a:pt x="8799" y="773"/>
                </a:cubicBezTo>
                <a:cubicBezTo>
                  <a:pt x="8560" y="874"/>
                  <a:pt x="8037" y="807"/>
                  <a:pt x="7598" y="998"/>
                </a:cubicBezTo>
                <a:cubicBezTo>
                  <a:pt x="7161" y="1191"/>
                  <a:pt x="6440" y="1592"/>
                  <a:pt x="6160" y="1923"/>
                </a:cubicBezTo>
                <a:cubicBezTo>
                  <a:pt x="5881" y="2258"/>
                  <a:pt x="5999" y="2733"/>
                  <a:pt x="5920" y="3025"/>
                </a:cubicBezTo>
                <a:cubicBezTo>
                  <a:pt x="5838" y="3315"/>
                  <a:pt x="5962" y="3423"/>
                  <a:pt x="5679" y="3700"/>
                </a:cubicBezTo>
                <a:cubicBezTo>
                  <a:pt x="5400" y="3974"/>
                  <a:pt x="4758" y="4449"/>
                  <a:pt x="4241" y="4698"/>
                </a:cubicBezTo>
                <a:cubicBezTo>
                  <a:pt x="3721" y="4949"/>
                  <a:pt x="2961" y="4914"/>
                  <a:pt x="2561" y="5224"/>
                </a:cubicBezTo>
                <a:cubicBezTo>
                  <a:pt x="2161" y="5533"/>
                  <a:pt x="2117" y="6124"/>
                  <a:pt x="1721" y="6575"/>
                </a:cubicBezTo>
                <a:cubicBezTo>
                  <a:pt x="1319" y="7024"/>
                  <a:pt x="320" y="7632"/>
                  <a:pt x="161" y="7924"/>
                </a:cubicBezTo>
                <a:cubicBezTo>
                  <a:pt x="0" y="8215"/>
                  <a:pt x="720" y="8207"/>
                  <a:pt x="759" y="8324"/>
                </a:cubicBezTo>
                <a:cubicBezTo>
                  <a:pt x="801" y="8441"/>
                  <a:pt x="559" y="8507"/>
                  <a:pt x="520" y="8649"/>
                </a:cubicBezTo>
                <a:cubicBezTo>
                  <a:pt x="481" y="8790"/>
                  <a:pt x="440" y="9064"/>
                  <a:pt x="520" y="9199"/>
                </a:cubicBezTo>
                <a:cubicBezTo>
                  <a:pt x="598" y="9332"/>
                  <a:pt x="920" y="9399"/>
                  <a:pt x="1001" y="9473"/>
                </a:cubicBezTo>
                <a:cubicBezTo>
                  <a:pt x="1079" y="9549"/>
                  <a:pt x="1001" y="9631"/>
                  <a:pt x="1001" y="9674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Freeform 37"/>
          <p:cNvSpPr>
            <a:spLocks/>
          </p:cNvSpPr>
          <p:nvPr/>
        </p:nvSpPr>
        <p:spPr bwMode="auto">
          <a:xfrm>
            <a:off x="4714875" y="3813175"/>
            <a:ext cx="1187450" cy="139700"/>
          </a:xfrm>
          <a:custGeom>
            <a:avLst/>
            <a:gdLst>
              <a:gd name="T0" fmla="*/ 2147483647 w 11711"/>
              <a:gd name="T1" fmla="*/ 2147483647 h 15518"/>
              <a:gd name="T2" fmla="*/ 2147483647 w 11711"/>
              <a:gd name="T3" fmla="*/ 2147483647 h 15518"/>
              <a:gd name="T4" fmla="*/ 2147483647 w 11711"/>
              <a:gd name="T5" fmla="*/ 2147483647 h 15518"/>
              <a:gd name="T6" fmla="*/ 2147483647 w 11711"/>
              <a:gd name="T7" fmla="*/ 2147483647 h 15518"/>
              <a:gd name="T8" fmla="*/ 2147483647 w 11711"/>
              <a:gd name="T9" fmla="*/ 2147483647 h 15518"/>
              <a:gd name="T10" fmla="*/ 2147483647 w 11711"/>
              <a:gd name="T11" fmla="*/ 2147483647 h 15518"/>
              <a:gd name="T12" fmla="*/ 2147483647 w 11711"/>
              <a:gd name="T13" fmla="*/ 2147483647 h 15518"/>
              <a:gd name="T14" fmla="*/ 2147483647 w 11711"/>
              <a:gd name="T15" fmla="*/ 2147483647 h 15518"/>
              <a:gd name="T16" fmla="*/ 2147483647 w 11711"/>
              <a:gd name="T17" fmla="*/ 2147483647 h 15518"/>
              <a:gd name="T18" fmla="*/ 0 w 11711"/>
              <a:gd name="T19" fmla="*/ 2147483647 h 155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711"/>
              <a:gd name="T31" fmla="*/ 0 h 15518"/>
              <a:gd name="T32" fmla="*/ 11711 w 11711"/>
              <a:gd name="T33" fmla="*/ 15518 h 1551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711" h="15518">
                <a:moveTo>
                  <a:pt x="11711" y="788"/>
                </a:moveTo>
                <a:cubicBezTo>
                  <a:pt x="11601" y="1139"/>
                  <a:pt x="11258" y="1489"/>
                  <a:pt x="11008" y="2893"/>
                </a:cubicBezTo>
                <a:cubicBezTo>
                  <a:pt x="10756" y="4298"/>
                  <a:pt x="10552" y="8683"/>
                  <a:pt x="10162" y="9736"/>
                </a:cubicBezTo>
                <a:cubicBezTo>
                  <a:pt x="9771" y="10788"/>
                  <a:pt x="9065" y="9913"/>
                  <a:pt x="8660" y="9736"/>
                </a:cubicBezTo>
                <a:cubicBezTo>
                  <a:pt x="8252" y="9561"/>
                  <a:pt x="8079" y="9034"/>
                  <a:pt x="7673" y="8157"/>
                </a:cubicBezTo>
                <a:cubicBezTo>
                  <a:pt x="7267" y="7281"/>
                  <a:pt x="6687" y="4824"/>
                  <a:pt x="6219" y="3948"/>
                </a:cubicBezTo>
                <a:cubicBezTo>
                  <a:pt x="5748" y="3068"/>
                  <a:pt x="5233" y="3771"/>
                  <a:pt x="4856" y="3420"/>
                </a:cubicBezTo>
                <a:cubicBezTo>
                  <a:pt x="4482" y="3068"/>
                  <a:pt x="4293" y="1489"/>
                  <a:pt x="3964" y="1314"/>
                </a:cubicBezTo>
                <a:cubicBezTo>
                  <a:pt x="3636" y="1139"/>
                  <a:pt x="3546" y="0"/>
                  <a:pt x="2885" y="2367"/>
                </a:cubicBezTo>
                <a:cubicBezTo>
                  <a:pt x="2224" y="4734"/>
                  <a:pt x="481" y="13326"/>
                  <a:pt x="0" y="15518"/>
                </a:cubicBezTo>
              </a:path>
            </a:pathLst>
          </a:custGeom>
          <a:noFill/>
          <a:ln w="635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72149" name="Group 469"/>
          <p:cNvGraphicFramePr>
            <a:graphicFrameLocks noGrp="1"/>
          </p:cNvGraphicFramePr>
          <p:nvPr/>
        </p:nvGraphicFramePr>
        <p:xfrm>
          <a:off x="4314825" y="404813"/>
          <a:ext cx="4794250" cy="2151062"/>
        </p:xfrm>
        <a:graphic>
          <a:graphicData uri="http://schemas.openxmlformats.org/drawingml/2006/table">
            <a:tbl>
              <a:tblPr/>
              <a:tblGrid>
                <a:gridCol w="1597864"/>
                <a:gridCol w="1171768"/>
                <a:gridCol w="871835"/>
                <a:gridCol w="1152128"/>
              </a:tblGrid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подрядчика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Стоимость, млрд. тг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Протяженность, км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реализации, 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Дена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Рахсаз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16,0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«СП 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Копри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Сейсер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Поско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13,1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Синохидро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8,6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«АКМ-ПЛАНУМ»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«Кукдонг»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7,2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«СП Азеркорпу Тепе»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12,2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2010-2013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Синохидро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Дена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ru-R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Рахсаз</a:t>
                      </a: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15,7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Ташкент- Шымкент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56,2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2014-2016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03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Итого: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180,7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448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2010-2016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pSp>
        <p:nvGrpSpPr>
          <p:cNvPr id="17482" name="Группа 51"/>
          <p:cNvGrpSpPr>
            <a:grpSpLocks/>
          </p:cNvGrpSpPr>
          <p:nvPr/>
        </p:nvGrpSpPr>
        <p:grpSpPr bwMode="auto">
          <a:xfrm>
            <a:off x="5724525" y="5876925"/>
            <a:ext cx="3341688" cy="928688"/>
            <a:chOff x="-155804" y="5987012"/>
            <a:chExt cx="2128971" cy="928694"/>
          </a:xfrm>
        </p:grpSpPr>
        <p:sp>
          <p:nvSpPr>
            <p:cNvPr id="17515" name="Rectangle 44"/>
            <p:cNvSpPr>
              <a:spLocks noChangeArrowheads="1"/>
            </p:cNvSpPr>
            <p:nvPr/>
          </p:nvSpPr>
          <p:spPr bwMode="auto">
            <a:xfrm>
              <a:off x="17367" y="5987012"/>
              <a:ext cx="1955800" cy="9286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87782" tIns="43891" rIns="87782" bIns="43891" anchor="ctr"/>
            <a:lstStyle/>
            <a:p>
              <a:pPr algn="ctr" eaLnBrk="0" hangingPunct="0"/>
              <a:endParaRPr lang="ru-RU" sz="900" b="1">
                <a:solidFill>
                  <a:srgbClr val="000000"/>
                </a:solidFill>
                <a:cs typeface="Arial" charset="0"/>
              </a:endParaRPr>
            </a:p>
            <a:p>
              <a:pPr algn="ctr" eaLnBrk="0" hangingPunct="0"/>
              <a:r>
                <a:rPr lang="ru-RU" sz="1200" b="1">
                  <a:solidFill>
                    <a:srgbClr val="000000"/>
                  </a:solidFill>
                  <a:cs typeface="Arial" charset="0"/>
                </a:rPr>
                <a:t>Условные обозначения</a:t>
              </a:r>
            </a:p>
            <a:p>
              <a:pPr algn="ctr" eaLnBrk="0" hangingPunct="0">
                <a:lnSpc>
                  <a:spcPct val="150000"/>
                </a:lnSpc>
              </a:pPr>
              <a:r>
                <a:rPr lang="ru-RU" sz="900" b="1">
                  <a:solidFill>
                    <a:srgbClr val="000000"/>
                  </a:solidFill>
                  <a:cs typeface="Arial" charset="0"/>
                </a:rPr>
                <a:t>          - планируется открыть движение в 2013 г.</a:t>
              </a:r>
            </a:p>
            <a:p>
              <a:pPr algn="ctr" eaLnBrk="0" hangingPunct="0"/>
              <a:r>
                <a:rPr lang="ru-RU" sz="900" b="1">
                  <a:solidFill>
                    <a:srgbClr val="000000"/>
                  </a:solidFill>
                  <a:cs typeface="Arial" charset="0"/>
                </a:rPr>
                <a:t>              - начаты работы в 2013 г.</a:t>
              </a:r>
            </a:p>
            <a:p>
              <a:pPr algn="ctr" eaLnBrk="0" hangingPunct="0"/>
              <a:r>
                <a:rPr lang="ru-RU" sz="900" b="1">
                  <a:solidFill>
                    <a:srgbClr val="000000"/>
                  </a:solidFill>
                  <a:cs typeface="Arial" charset="0"/>
                </a:rPr>
                <a:t>              - планируется начать в 2014 г.</a:t>
              </a:r>
            </a:p>
            <a:p>
              <a:pPr algn="ctr" eaLnBrk="0" hangingPunct="0"/>
              <a:r>
                <a:rPr lang="ru-RU" sz="900" b="1">
                  <a:solidFill>
                    <a:srgbClr val="000000"/>
                  </a:solidFill>
                  <a:cs typeface="Arial" charset="0"/>
                </a:rPr>
                <a:t>              - планируется открыть движение в 2013 г.</a:t>
              </a:r>
            </a:p>
            <a:p>
              <a:pPr algn="ctr" eaLnBrk="0" hangingPunct="0"/>
              <a:endParaRPr lang="ru-RU" sz="900" b="1">
                <a:solidFill>
                  <a:srgbClr val="000000"/>
                </a:solidFill>
                <a:cs typeface="Arial" charset="0"/>
              </a:endParaRPr>
            </a:p>
            <a:p>
              <a:pPr algn="ctr" eaLnBrk="0" hangingPunct="0"/>
              <a:r>
                <a:rPr lang="ru-RU" sz="900" b="1">
                  <a:solidFill>
                    <a:srgbClr val="000000"/>
                  </a:solidFill>
                  <a:cs typeface="Arial" charset="0"/>
                </a:rPr>
                <a:t>                     </a:t>
              </a:r>
            </a:p>
          </p:txBody>
        </p:sp>
        <p:sp>
          <p:nvSpPr>
            <p:cNvPr id="17516" name="Line 46"/>
            <p:cNvSpPr>
              <a:spLocks noChangeShapeType="1"/>
            </p:cNvSpPr>
            <p:nvPr/>
          </p:nvSpPr>
          <p:spPr bwMode="auto">
            <a:xfrm>
              <a:off x="-154160" y="6291585"/>
              <a:ext cx="457200" cy="0"/>
            </a:xfrm>
            <a:prstGeom prst="line">
              <a:avLst/>
            </a:prstGeom>
            <a:noFill/>
            <a:ln w="63500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517" name="Line 47"/>
            <p:cNvSpPr>
              <a:spLocks noChangeShapeType="1"/>
            </p:cNvSpPr>
            <p:nvPr/>
          </p:nvSpPr>
          <p:spPr bwMode="auto">
            <a:xfrm>
              <a:off x="-155804" y="6596387"/>
              <a:ext cx="457200" cy="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518" name="Line 46"/>
            <p:cNvSpPr>
              <a:spLocks noChangeShapeType="1"/>
            </p:cNvSpPr>
            <p:nvPr/>
          </p:nvSpPr>
          <p:spPr bwMode="auto">
            <a:xfrm>
              <a:off x="-154160" y="6443986"/>
              <a:ext cx="457200" cy="0"/>
            </a:xfrm>
            <a:prstGeom prst="line">
              <a:avLst/>
            </a:prstGeom>
            <a:noFill/>
            <a:ln w="6350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5" name="Заголовок 5"/>
          <p:cNvSpPr txBox="1">
            <a:spLocks/>
          </p:cNvSpPr>
          <p:nvPr/>
        </p:nvSpPr>
        <p:spPr bwMode="auto">
          <a:xfrm>
            <a:off x="100013" y="28575"/>
            <a:ext cx="9043987" cy="338138"/>
          </a:xfrm>
          <a:prstGeom prst="roundRect">
            <a:avLst>
              <a:gd name="adj" fmla="val 8800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kern="0" dirty="0">
                <a:solidFill>
                  <a:schemeClr val="bg1"/>
                </a:solidFill>
                <a:latin typeface="Impact" pitchFamily="34" charset="0"/>
                <a:ea typeface="+mj-ea"/>
                <a:cs typeface="+mj-cs"/>
              </a:rPr>
              <a:t>Южно – Казахстанская  область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376238" y="765175"/>
            <a:ext cx="1873250" cy="363538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ТОО «</a:t>
            </a:r>
            <a:r>
              <a:rPr lang="ru-RU" sz="1000" b="1" dirty="0" err="1">
                <a:latin typeface="Times New Roman" pitchFamily="18" charset="0"/>
              </a:rPr>
              <a:t>Дена</a:t>
            </a:r>
            <a:r>
              <a:rPr lang="ru-RU" sz="1000" b="1" dirty="0">
                <a:latin typeface="Times New Roman" pitchFamily="18" charset="0"/>
              </a:rPr>
              <a:t> </a:t>
            </a:r>
            <a:r>
              <a:rPr lang="ru-RU" sz="1000" b="1" dirty="0" err="1">
                <a:latin typeface="Times New Roman" pitchFamily="18" charset="0"/>
              </a:rPr>
              <a:t>Рахсаз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(Иран)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7485" name="Line 47"/>
          <p:cNvSpPr>
            <a:spLocks noChangeShapeType="1"/>
          </p:cNvSpPr>
          <p:nvPr/>
        </p:nvSpPr>
        <p:spPr bwMode="auto">
          <a:xfrm>
            <a:off x="1258888" y="1125538"/>
            <a:ext cx="144462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95288" y="2781300"/>
            <a:ext cx="1871662" cy="363538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СП «</a:t>
            </a:r>
            <a:r>
              <a:rPr lang="ru-RU" sz="1000" b="1" dirty="0" err="1">
                <a:latin typeface="Times New Roman" pitchFamily="18" charset="0"/>
              </a:rPr>
              <a:t>Копри</a:t>
            </a:r>
            <a:r>
              <a:rPr lang="ru-RU" sz="1000" b="1" dirty="0">
                <a:latin typeface="Times New Roman" pitchFamily="18" charset="0"/>
              </a:rPr>
              <a:t>/</a:t>
            </a:r>
            <a:r>
              <a:rPr lang="ru-RU" sz="1000" b="1" dirty="0" err="1">
                <a:latin typeface="Times New Roman" pitchFamily="18" charset="0"/>
              </a:rPr>
              <a:t>Сейсер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(Кувейт/Казахстан)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7487" name="Line 47"/>
          <p:cNvSpPr>
            <a:spLocks noChangeShapeType="1"/>
          </p:cNvSpPr>
          <p:nvPr/>
        </p:nvSpPr>
        <p:spPr bwMode="auto">
          <a:xfrm flipV="1">
            <a:off x="1258888" y="2349500"/>
            <a:ext cx="64928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051050" y="1341438"/>
            <a:ext cx="1873250" cy="363537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 «</a:t>
            </a:r>
            <a:r>
              <a:rPr lang="ru-RU" sz="1000" b="1" dirty="0" err="1">
                <a:latin typeface="Times New Roman" pitchFamily="18" charset="0"/>
              </a:rPr>
              <a:t>Поско</a:t>
            </a:r>
            <a:r>
              <a:rPr lang="ru-RU" sz="1000" b="1" dirty="0">
                <a:latin typeface="Times New Roman" pitchFamily="18" charset="0"/>
              </a:rPr>
              <a:t> </a:t>
            </a:r>
            <a:r>
              <a:rPr lang="ru-RU" sz="1000" b="1" dirty="0" err="1">
                <a:latin typeface="Times New Roman" pitchFamily="18" charset="0"/>
              </a:rPr>
              <a:t>Инженеринг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(Корея)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7489" name="Line 47"/>
          <p:cNvSpPr>
            <a:spLocks noChangeShapeType="1"/>
          </p:cNvSpPr>
          <p:nvPr/>
        </p:nvSpPr>
        <p:spPr bwMode="auto">
          <a:xfrm flipH="1">
            <a:off x="2843213" y="1773238"/>
            <a:ext cx="144462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cxnSp>
        <p:nvCxnSpPr>
          <p:cNvPr id="17490" name="Прямая соединительная линия 51"/>
          <p:cNvCxnSpPr>
            <a:cxnSpLocks noChangeShapeType="1"/>
          </p:cNvCxnSpPr>
          <p:nvPr/>
        </p:nvCxnSpPr>
        <p:spPr bwMode="auto">
          <a:xfrm flipH="1">
            <a:off x="1763713" y="2003425"/>
            <a:ext cx="85725" cy="80963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91" name="Прямая соединительная линия 62"/>
          <p:cNvCxnSpPr>
            <a:cxnSpLocks noChangeShapeType="1"/>
          </p:cNvCxnSpPr>
          <p:nvPr/>
        </p:nvCxnSpPr>
        <p:spPr bwMode="auto">
          <a:xfrm flipH="1">
            <a:off x="2339975" y="2389188"/>
            <a:ext cx="111125" cy="103187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92" name="Прямая соединительная линия 63"/>
          <p:cNvCxnSpPr>
            <a:cxnSpLocks noChangeShapeType="1"/>
          </p:cNvCxnSpPr>
          <p:nvPr/>
        </p:nvCxnSpPr>
        <p:spPr bwMode="auto">
          <a:xfrm flipH="1">
            <a:off x="3187700" y="3084513"/>
            <a:ext cx="88900" cy="80962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0" name="AutoShape 46"/>
          <p:cNvSpPr>
            <a:spLocks noChangeArrowheads="1"/>
          </p:cNvSpPr>
          <p:nvPr/>
        </p:nvSpPr>
        <p:spPr bwMode="auto">
          <a:xfrm>
            <a:off x="755650" y="3789363"/>
            <a:ext cx="1871663" cy="363537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 «</a:t>
            </a:r>
            <a:r>
              <a:rPr lang="ru-RU" sz="1000" b="1" dirty="0" err="1">
                <a:latin typeface="Times New Roman" pitchFamily="18" charset="0"/>
              </a:rPr>
              <a:t>Синохайдро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(Китай)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7494" name="Line 47"/>
          <p:cNvSpPr>
            <a:spLocks noChangeShapeType="1"/>
          </p:cNvSpPr>
          <p:nvPr/>
        </p:nvSpPr>
        <p:spPr bwMode="auto">
          <a:xfrm flipV="1">
            <a:off x="1763713" y="3357563"/>
            <a:ext cx="151288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cxnSp>
        <p:nvCxnSpPr>
          <p:cNvPr id="17495" name="Прямая соединительная линия 71"/>
          <p:cNvCxnSpPr>
            <a:cxnSpLocks noChangeShapeType="1"/>
          </p:cNvCxnSpPr>
          <p:nvPr/>
        </p:nvCxnSpPr>
        <p:spPr bwMode="auto">
          <a:xfrm flipH="1">
            <a:off x="3459163" y="3478213"/>
            <a:ext cx="88900" cy="79375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4" name="AutoShape 46"/>
          <p:cNvSpPr>
            <a:spLocks noChangeArrowheads="1"/>
          </p:cNvSpPr>
          <p:nvPr/>
        </p:nvSpPr>
        <p:spPr bwMode="auto">
          <a:xfrm>
            <a:off x="3635375" y="2632075"/>
            <a:ext cx="1873250" cy="365125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  ТОО «АКМ </a:t>
            </a:r>
            <a:r>
              <a:rPr lang="ru-RU" sz="1000" b="1" dirty="0" err="1">
                <a:latin typeface="Times New Roman" pitchFamily="18" charset="0"/>
              </a:rPr>
              <a:t>Планум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(Казахстан/Сербия)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7497" name="Line 47"/>
          <p:cNvSpPr>
            <a:spLocks noChangeShapeType="1"/>
          </p:cNvSpPr>
          <p:nvPr/>
        </p:nvSpPr>
        <p:spPr bwMode="auto">
          <a:xfrm flipH="1">
            <a:off x="3779838" y="3068638"/>
            <a:ext cx="7207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6" name="AutoShape 46"/>
          <p:cNvSpPr>
            <a:spLocks noChangeArrowheads="1"/>
          </p:cNvSpPr>
          <p:nvPr/>
        </p:nvSpPr>
        <p:spPr bwMode="auto">
          <a:xfrm>
            <a:off x="804863" y="4503738"/>
            <a:ext cx="1871662" cy="365125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  АО «</a:t>
            </a:r>
            <a:r>
              <a:rPr lang="ru-RU" sz="1000" b="1" dirty="0" err="1">
                <a:latin typeface="Times New Roman" pitchFamily="18" charset="0"/>
              </a:rPr>
              <a:t>Кукдонг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(Корея)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7499" name="Line 47"/>
          <p:cNvSpPr>
            <a:spLocks noChangeShapeType="1"/>
          </p:cNvSpPr>
          <p:nvPr/>
        </p:nvSpPr>
        <p:spPr bwMode="auto">
          <a:xfrm flipV="1">
            <a:off x="1835150" y="4149725"/>
            <a:ext cx="1944688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78" name="AutoShape 46"/>
          <p:cNvSpPr>
            <a:spLocks noChangeArrowheads="1"/>
          </p:cNvSpPr>
          <p:nvPr/>
        </p:nvSpPr>
        <p:spPr bwMode="auto">
          <a:xfrm>
            <a:off x="5500688" y="2933700"/>
            <a:ext cx="1871662" cy="363538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F0"/>
              </a:gs>
              <a:gs pos="59000">
                <a:schemeClr val="bg1"/>
              </a:gs>
              <a:gs pos="100000">
                <a:srgbClr val="0070C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 СП «</a:t>
            </a:r>
            <a:r>
              <a:rPr lang="ru-RU" sz="1000" b="1" dirty="0" err="1">
                <a:latin typeface="Times New Roman" pitchFamily="18" charset="0"/>
              </a:rPr>
              <a:t>Азеркорпу</a:t>
            </a:r>
            <a:r>
              <a:rPr lang="ru-RU" sz="1000" b="1" dirty="0">
                <a:latin typeface="Times New Roman" pitchFamily="18" charset="0"/>
              </a:rPr>
              <a:t>/ Тепе»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(Азербайджан/Турция)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7501" name="Line 47"/>
          <p:cNvSpPr>
            <a:spLocks noChangeShapeType="1"/>
          </p:cNvSpPr>
          <p:nvPr/>
        </p:nvSpPr>
        <p:spPr bwMode="auto">
          <a:xfrm flipH="1">
            <a:off x="4211638" y="3213100"/>
            <a:ext cx="1223962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7502" name="Line 47"/>
          <p:cNvSpPr>
            <a:spLocks noChangeShapeType="1"/>
          </p:cNvSpPr>
          <p:nvPr/>
        </p:nvSpPr>
        <p:spPr bwMode="auto">
          <a:xfrm flipV="1">
            <a:off x="2916238" y="5157788"/>
            <a:ext cx="935037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2" name="AutoShape 46"/>
          <p:cNvSpPr>
            <a:spLocks noChangeArrowheads="1"/>
          </p:cNvSpPr>
          <p:nvPr/>
        </p:nvSpPr>
        <p:spPr bwMode="auto">
          <a:xfrm>
            <a:off x="4716016" y="5229200"/>
            <a:ext cx="1872109" cy="364650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50"/>
              </a:gs>
              <a:gs pos="59000">
                <a:schemeClr val="bg1"/>
              </a:gs>
              <a:gs pos="100000">
                <a:srgbClr val="00B050"/>
              </a:gs>
            </a:gsLst>
            <a:lin ang="5400000" scaled="0"/>
          </a:gradFill>
          <a:ln w="19050" algn="ctr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 «</a:t>
            </a:r>
            <a:r>
              <a:rPr lang="ru-RU" sz="1000" b="1" dirty="0" err="1">
                <a:latin typeface="Times New Roman" pitchFamily="18" charset="0"/>
              </a:rPr>
              <a:t>Синохайдро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(Китай)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83" name="AutoShape 46"/>
          <p:cNvSpPr>
            <a:spLocks noChangeArrowheads="1"/>
          </p:cNvSpPr>
          <p:nvPr/>
        </p:nvSpPr>
        <p:spPr bwMode="auto">
          <a:xfrm>
            <a:off x="6659563" y="4149725"/>
            <a:ext cx="1873250" cy="363538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50"/>
              </a:gs>
              <a:gs pos="59000">
                <a:schemeClr val="bg1"/>
              </a:gs>
              <a:gs pos="100000">
                <a:srgbClr val="00B05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ТОО «</a:t>
            </a:r>
            <a:r>
              <a:rPr lang="ru-RU" sz="1000" b="1" dirty="0" err="1">
                <a:latin typeface="Times New Roman" pitchFamily="18" charset="0"/>
              </a:rPr>
              <a:t>Дена</a:t>
            </a:r>
            <a:r>
              <a:rPr lang="ru-RU" sz="1000" b="1" dirty="0">
                <a:latin typeface="Times New Roman" pitchFamily="18" charset="0"/>
              </a:rPr>
              <a:t> </a:t>
            </a:r>
            <a:r>
              <a:rPr lang="ru-RU" sz="1000" b="1" dirty="0" err="1">
                <a:latin typeface="Times New Roman" pitchFamily="18" charset="0"/>
              </a:rPr>
              <a:t>Рахсаз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(Иран)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7507" name="Line 47"/>
          <p:cNvSpPr>
            <a:spLocks noChangeShapeType="1"/>
          </p:cNvSpPr>
          <p:nvPr/>
        </p:nvSpPr>
        <p:spPr bwMode="auto">
          <a:xfrm flipH="1" flipV="1">
            <a:off x="5148263" y="4005263"/>
            <a:ext cx="360362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7508" name="Line 47"/>
          <p:cNvSpPr>
            <a:spLocks noChangeShapeType="1"/>
          </p:cNvSpPr>
          <p:nvPr/>
        </p:nvSpPr>
        <p:spPr bwMode="auto">
          <a:xfrm flipH="1" flipV="1">
            <a:off x="5867400" y="4005263"/>
            <a:ext cx="720725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6" name="AutoShape 46"/>
          <p:cNvSpPr>
            <a:spLocks noChangeArrowheads="1"/>
          </p:cNvSpPr>
          <p:nvPr/>
        </p:nvSpPr>
        <p:spPr bwMode="auto">
          <a:xfrm>
            <a:off x="971550" y="5480050"/>
            <a:ext cx="1871663" cy="1044575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FF0000"/>
              </a:gs>
              <a:gs pos="59000">
                <a:schemeClr val="bg1"/>
              </a:gs>
              <a:gs pos="100000">
                <a:srgbClr val="FF000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eaLnBrk="0" hangingPunct="0">
              <a:defRPr/>
            </a:pPr>
            <a:r>
              <a:rPr lang="ru-RU" sz="1000" dirty="0">
                <a:latin typeface="Times New Roman" pitchFamily="18" charset="0"/>
              </a:rPr>
              <a:t>   </a:t>
            </a:r>
            <a:r>
              <a:rPr lang="ru-RU" sz="1000" b="1" dirty="0">
                <a:latin typeface="Times New Roman" pitchFamily="18" charset="0"/>
                <a:cs typeface="Arial" pitchFamily="34" charset="0"/>
              </a:rPr>
              <a:t>Ташкент - Шымкент</a:t>
            </a:r>
          </a:p>
          <a:p>
            <a:pPr eaLnBrk="0" hangingPunct="0">
              <a:defRPr/>
            </a:pPr>
            <a:r>
              <a:rPr lang="ru-RU" sz="1000" dirty="0">
                <a:latin typeface="Times New Roman" pitchFamily="18" charset="0"/>
                <a:cs typeface="Arial" pitchFamily="34" charset="0"/>
              </a:rPr>
              <a:t>100 км – 56,2 млрд. </a:t>
            </a:r>
            <a:r>
              <a:rPr lang="ru-RU" sz="1000" dirty="0" err="1">
                <a:latin typeface="Times New Roman" pitchFamily="18" charset="0"/>
                <a:cs typeface="Arial" pitchFamily="34" charset="0"/>
              </a:rPr>
              <a:t>тг</a:t>
            </a:r>
            <a:r>
              <a:rPr lang="ru-RU" sz="1000" dirty="0">
                <a:latin typeface="Times New Roman" pitchFamily="18" charset="0"/>
                <a:cs typeface="Arial" pitchFamily="34" charset="0"/>
              </a:rPr>
              <a:t>.</a:t>
            </a:r>
          </a:p>
          <a:p>
            <a:pPr eaLnBrk="0" hangingPunct="0">
              <a:defRPr/>
            </a:pPr>
            <a:r>
              <a:rPr lang="ru-RU" sz="1000" dirty="0">
                <a:latin typeface="Times New Roman" pitchFamily="18" charset="0"/>
                <a:cs typeface="Arial" pitchFamily="34" charset="0"/>
              </a:rPr>
              <a:t>Ведутся тендерные процедуры.</a:t>
            </a:r>
          </a:p>
          <a:p>
            <a:pPr eaLnBrk="0" hangingPunct="0">
              <a:defRPr/>
            </a:pPr>
            <a:r>
              <a:rPr lang="ru-RU" sz="1000" dirty="0">
                <a:latin typeface="Times New Roman" pitchFamily="18" charset="0"/>
                <a:cs typeface="Arial" pitchFamily="34" charset="0"/>
              </a:rPr>
              <a:t>Планируется начать строительные </a:t>
            </a:r>
          </a:p>
          <a:p>
            <a:pPr eaLnBrk="0" hangingPunct="0">
              <a:defRPr/>
            </a:pPr>
            <a:r>
              <a:rPr lang="ru-RU" sz="1000" dirty="0">
                <a:latin typeface="Times New Roman" pitchFamily="18" charset="0"/>
                <a:cs typeface="Arial" pitchFamily="34" charset="0"/>
              </a:rPr>
              <a:t>работы в 2014 г.</a:t>
            </a:r>
            <a:endParaRPr lang="ru-RU" sz="1000" dirty="0">
              <a:latin typeface="Times New Roman" pitchFamily="18" charset="0"/>
              <a:cs typeface="Arial" pitchFamily="34" charset="0"/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 bwMode="auto">
          <a:xfrm flipH="1">
            <a:off x="5235312" y="3812372"/>
            <a:ext cx="88193" cy="8010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3600000"/>
            </a:camera>
            <a:lightRig rig="threePt" dir="t"/>
          </a:scene3d>
        </p:spPr>
      </p:cxnSp>
      <p:cxnSp>
        <p:nvCxnSpPr>
          <p:cNvPr id="88" name="Прямая соединительная линия 87"/>
          <p:cNvCxnSpPr/>
          <p:nvPr/>
        </p:nvCxnSpPr>
        <p:spPr bwMode="auto">
          <a:xfrm flipH="1">
            <a:off x="4683647" y="3916872"/>
            <a:ext cx="88193" cy="8010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3600000"/>
            </a:camera>
            <a:lightRig rig="threePt" dir="t"/>
          </a:scene3d>
        </p:spPr>
      </p:cxnSp>
      <p:sp>
        <p:nvSpPr>
          <p:cNvPr id="17512" name="Полилиния 88"/>
          <p:cNvSpPr>
            <a:spLocks/>
          </p:cNvSpPr>
          <p:nvPr/>
        </p:nvSpPr>
        <p:spPr bwMode="auto">
          <a:xfrm>
            <a:off x="3565525" y="3683000"/>
            <a:ext cx="101600" cy="136525"/>
          </a:xfrm>
          <a:custGeom>
            <a:avLst/>
            <a:gdLst>
              <a:gd name="T0" fmla="*/ 101600 w 101600"/>
              <a:gd name="T1" fmla="*/ 136525 h 136525"/>
              <a:gd name="T2" fmla="*/ 57150 w 101600"/>
              <a:gd name="T3" fmla="*/ 79375 h 136525"/>
              <a:gd name="T4" fmla="*/ 25400 w 101600"/>
              <a:gd name="T5" fmla="*/ 44450 h 136525"/>
              <a:gd name="T6" fmla="*/ 9525 w 101600"/>
              <a:gd name="T7" fmla="*/ 9525 h 136525"/>
              <a:gd name="T8" fmla="*/ 0 w 101600"/>
              <a:gd name="T9" fmla="*/ 0 h 1365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1600" h="136525">
                <a:moveTo>
                  <a:pt x="101600" y="136525"/>
                </a:moveTo>
                <a:cubicBezTo>
                  <a:pt x="85725" y="115623"/>
                  <a:pt x="69850" y="94721"/>
                  <a:pt x="57150" y="79375"/>
                </a:cubicBezTo>
                <a:cubicBezTo>
                  <a:pt x="44450" y="64029"/>
                  <a:pt x="33338" y="56092"/>
                  <a:pt x="25400" y="44450"/>
                </a:cubicBezTo>
                <a:cubicBezTo>
                  <a:pt x="17463" y="32808"/>
                  <a:pt x="13758" y="16933"/>
                  <a:pt x="9525" y="9525"/>
                </a:cubicBezTo>
                <a:cubicBezTo>
                  <a:pt x="5292" y="2117"/>
                  <a:pt x="0" y="0"/>
                  <a:pt x="0" y="0"/>
                </a:cubicBezTo>
              </a:path>
            </a:pathLst>
          </a:custGeom>
          <a:solidFill>
            <a:schemeClr val="accent1"/>
          </a:solidFill>
          <a:ln w="793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7513" name="Прямая соединительная линия 72"/>
          <p:cNvCxnSpPr>
            <a:cxnSpLocks noChangeShapeType="1"/>
          </p:cNvCxnSpPr>
          <p:nvPr/>
        </p:nvCxnSpPr>
        <p:spPr bwMode="auto">
          <a:xfrm flipH="1">
            <a:off x="3635375" y="3781425"/>
            <a:ext cx="88900" cy="79375"/>
          </a:xfrm>
          <a:prstGeom prst="line">
            <a:avLst/>
          </a:prstGeom>
          <a:noFill/>
          <a:ln w="222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7514" name="Line 47"/>
          <p:cNvSpPr>
            <a:spLocks noChangeShapeType="1"/>
          </p:cNvSpPr>
          <p:nvPr/>
        </p:nvSpPr>
        <p:spPr bwMode="auto">
          <a:xfrm>
            <a:off x="5740400" y="6629400"/>
            <a:ext cx="717550" cy="0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25521</TotalTime>
  <Words>136</Words>
  <Application>Microsoft Office PowerPoint</Application>
  <PresentationFormat>Экран (4:3)</PresentationFormat>
  <Paragraphs>83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Impact</vt:lpstr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User4</dc:creator>
  <cp:lastModifiedBy>AWC</cp:lastModifiedBy>
  <cp:revision>1229</cp:revision>
  <cp:lastPrinted>2013-09-13T05:52:40Z</cp:lastPrinted>
  <dcterms:created xsi:type="dcterms:W3CDTF">2010-09-16T13:53:53Z</dcterms:created>
  <dcterms:modified xsi:type="dcterms:W3CDTF">2013-10-11T10:54:26Z</dcterms:modified>
</cp:coreProperties>
</file>