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0B808"/>
    <a:srgbClr val="0000FF"/>
    <a:srgbClr val="CCFF33"/>
    <a:srgbClr val="99CC00"/>
    <a:srgbClr val="66CCFF"/>
    <a:srgbClr val="D7E707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11" autoAdjust="0"/>
    <p:restoredTop sz="99824" autoAdjust="0"/>
  </p:normalViewPr>
  <p:slideViewPr>
    <p:cSldViewPr>
      <p:cViewPr varScale="1">
        <p:scale>
          <a:sx n="115" d="100"/>
          <a:sy n="115" d="100"/>
        </p:scale>
        <p:origin x="-330" y="-108"/>
      </p:cViewPr>
      <p:guideLst>
        <p:guide orient="horz" pos="22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98" y="-84"/>
      </p:cViewPr>
      <p:guideLst>
        <p:guide orient="horz" pos="3109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F3BE846-629A-4465-A1E4-F514225999B2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21AE846-13F1-4FDD-945D-BE5D540DF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3417358-2F39-4111-BA90-01F36704A0A7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98" tIns="45199" rIns="90398" bIns="4519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689475"/>
            <a:ext cx="543877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DE9E3BE-5127-4D39-B668-8A4D99877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7384-9385-4ACE-B0A0-17ACC5D74D51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91CD-AD84-4BB8-AAB4-DC53DBA6D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B27E-128A-44C9-BF7C-AFF248E250F6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07242-C6E9-4CD1-AFFD-CA9FB9749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2F39A-0D64-4D3D-B014-3D393DA9FF52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9AFB5-995C-45DE-B64C-3CC0323DAD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D47B7-5B31-47E0-811A-C4E6F6F5F311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C58AB-56EA-4D36-92C4-9467A0B99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7F8A-728E-4489-95E3-7EE6034237C1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07DC5-6229-4340-AB0B-8FF534BFB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57A4D-4C9D-4F71-848D-38A2EEDDB9A0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FB19B-B234-4BBC-A8DA-64476CF62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BFDD8-22BC-422A-997F-A15EE034E8D1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A71DB-E2E1-4530-AC1B-61453A92B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84E05-1294-4B99-BC4D-861E004E674D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9C1EB-8D4E-41C9-8127-AF8A9EC54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D3CAC-F286-4228-B8EF-C6B7F67B8806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A73D2-406C-4C59-9E64-967E85FF53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965A6-BADE-4A41-AB35-F9F2E806E847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EDAAD-AECE-4328-92CC-5D4ECB761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AF849-F27A-4F93-9E55-E85AC1403D7C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0BE6C-78EE-4700-A42A-0941D0380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gradFill rotWithShape="1">
          <a:gsLst>
            <a:gs pos="0">
              <a:srgbClr val="33CCFF"/>
            </a:gs>
            <a:gs pos="50000">
              <a:srgbClr val="FFFFFF"/>
            </a:gs>
            <a:gs pos="100000">
              <a:srgbClr val="33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655B9B-2F95-42CF-A23F-B38E09279101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05009F-F30B-47E7-8BB6-4F206FC2B7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315913"/>
            <a:ext cx="8991600" cy="622617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16386" name="Freeform 3"/>
          <p:cNvSpPr>
            <a:spLocks/>
          </p:cNvSpPr>
          <p:nvPr/>
        </p:nvSpPr>
        <p:spPr bwMode="auto">
          <a:xfrm>
            <a:off x="2727325" y="465138"/>
            <a:ext cx="147638" cy="784225"/>
          </a:xfrm>
          <a:custGeom>
            <a:avLst/>
            <a:gdLst>
              <a:gd name="T0" fmla="*/ 0 w 93"/>
              <a:gd name="T1" fmla="*/ 0 h 494"/>
              <a:gd name="T2" fmla="*/ 2147483647 w 93"/>
              <a:gd name="T3" fmla="*/ 2147483647 h 494"/>
              <a:gd name="T4" fmla="*/ 2147483647 w 93"/>
              <a:gd name="T5" fmla="*/ 2147483647 h 494"/>
              <a:gd name="T6" fmla="*/ 2147483647 w 93"/>
              <a:gd name="T7" fmla="*/ 2147483647 h 494"/>
              <a:gd name="T8" fmla="*/ 2147483647 w 93"/>
              <a:gd name="T9" fmla="*/ 2147483647 h 494"/>
              <a:gd name="T10" fmla="*/ 2147483647 w 93"/>
              <a:gd name="T11" fmla="*/ 2147483647 h 494"/>
              <a:gd name="T12" fmla="*/ 2147483647 w 93"/>
              <a:gd name="T13" fmla="*/ 2147483647 h 4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3"/>
              <a:gd name="T22" fmla="*/ 0 h 494"/>
              <a:gd name="T23" fmla="*/ 93 w 93"/>
              <a:gd name="T24" fmla="*/ 494 h 49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3" h="494">
                <a:moveTo>
                  <a:pt x="0" y="0"/>
                </a:moveTo>
                <a:cubicBezTo>
                  <a:pt x="9" y="12"/>
                  <a:pt x="42" y="51"/>
                  <a:pt x="53" y="72"/>
                </a:cubicBezTo>
                <a:cubicBezTo>
                  <a:pt x="64" y="93"/>
                  <a:pt x="62" y="101"/>
                  <a:pt x="68" y="125"/>
                </a:cubicBezTo>
                <a:cubicBezTo>
                  <a:pt x="74" y="149"/>
                  <a:pt x="89" y="184"/>
                  <a:pt x="91" y="220"/>
                </a:cubicBezTo>
                <a:cubicBezTo>
                  <a:pt x="93" y="256"/>
                  <a:pt x="83" y="308"/>
                  <a:pt x="82" y="341"/>
                </a:cubicBezTo>
                <a:cubicBezTo>
                  <a:pt x="81" y="374"/>
                  <a:pt x="84" y="392"/>
                  <a:pt x="82" y="417"/>
                </a:cubicBezTo>
                <a:cubicBezTo>
                  <a:pt x="80" y="442"/>
                  <a:pt x="74" y="478"/>
                  <a:pt x="72" y="494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7" name="Freeform 4"/>
          <p:cNvSpPr>
            <a:spLocks/>
          </p:cNvSpPr>
          <p:nvPr/>
        </p:nvSpPr>
        <p:spPr bwMode="auto">
          <a:xfrm>
            <a:off x="2813050" y="1250950"/>
            <a:ext cx="266700" cy="641350"/>
          </a:xfrm>
          <a:custGeom>
            <a:avLst/>
            <a:gdLst>
              <a:gd name="T0" fmla="*/ 2147483647 w 168"/>
              <a:gd name="T1" fmla="*/ 0 h 404"/>
              <a:gd name="T2" fmla="*/ 2147483647 w 168"/>
              <a:gd name="T3" fmla="*/ 2147483647 h 404"/>
              <a:gd name="T4" fmla="*/ 2147483647 w 168"/>
              <a:gd name="T5" fmla="*/ 2147483647 h 404"/>
              <a:gd name="T6" fmla="*/ 2147483647 w 168"/>
              <a:gd name="T7" fmla="*/ 2147483647 h 404"/>
              <a:gd name="T8" fmla="*/ 2147483647 w 168"/>
              <a:gd name="T9" fmla="*/ 2147483647 h 404"/>
              <a:gd name="T10" fmla="*/ 2147483647 w 168"/>
              <a:gd name="T11" fmla="*/ 2147483647 h 4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8"/>
              <a:gd name="T19" fmla="*/ 0 h 404"/>
              <a:gd name="T20" fmla="*/ 168 w 168"/>
              <a:gd name="T21" fmla="*/ 404 h 4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8" h="404">
                <a:moveTo>
                  <a:pt x="16" y="0"/>
                </a:moveTo>
                <a:cubicBezTo>
                  <a:pt x="15" y="18"/>
                  <a:pt x="0" y="84"/>
                  <a:pt x="8" y="112"/>
                </a:cubicBezTo>
                <a:cubicBezTo>
                  <a:pt x="16" y="140"/>
                  <a:pt x="47" y="144"/>
                  <a:pt x="64" y="168"/>
                </a:cubicBezTo>
                <a:cubicBezTo>
                  <a:pt x="81" y="192"/>
                  <a:pt x="93" y="227"/>
                  <a:pt x="108" y="256"/>
                </a:cubicBezTo>
                <a:cubicBezTo>
                  <a:pt x="123" y="285"/>
                  <a:pt x="142" y="315"/>
                  <a:pt x="152" y="340"/>
                </a:cubicBezTo>
                <a:cubicBezTo>
                  <a:pt x="162" y="365"/>
                  <a:pt x="165" y="391"/>
                  <a:pt x="168" y="404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8" name="Freeform 5"/>
          <p:cNvSpPr>
            <a:spLocks/>
          </p:cNvSpPr>
          <p:nvPr/>
        </p:nvSpPr>
        <p:spPr bwMode="auto">
          <a:xfrm>
            <a:off x="3076575" y="1871663"/>
            <a:ext cx="225425" cy="623887"/>
          </a:xfrm>
          <a:custGeom>
            <a:avLst/>
            <a:gdLst>
              <a:gd name="T0" fmla="*/ 0 w 142"/>
              <a:gd name="T1" fmla="*/ 0 h 393"/>
              <a:gd name="T2" fmla="*/ 2147483647 w 142"/>
              <a:gd name="T3" fmla="*/ 2147483647 h 393"/>
              <a:gd name="T4" fmla="*/ 2147483647 w 142"/>
              <a:gd name="T5" fmla="*/ 2147483647 h 393"/>
              <a:gd name="T6" fmla="*/ 2147483647 w 142"/>
              <a:gd name="T7" fmla="*/ 2147483647 h 393"/>
              <a:gd name="T8" fmla="*/ 2147483647 w 142"/>
              <a:gd name="T9" fmla="*/ 2147483647 h 393"/>
              <a:gd name="T10" fmla="*/ 2147483647 w 142"/>
              <a:gd name="T11" fmla="*/ 2147483647 h 393"/>
              <a:gd name="T12" fmla="*/ 2147483647 w 142"/>
              <a:gd name="T13" fmla="*/ 2147483647 h 3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2"/>
              <a:gd name="T22" fmla="*/ 0 h 393"/>
              <a:gd name="T23" fmla="*/ 142 w 142"/>
              <a:gd name="T24" fmla="*/ 393 h 3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2" h="393">
                <a:moveTo>
                  <a:pt x="0" y="0"/>
                </a:moveTo>
                <a:cubicBezTo>
                  <a:pt x="2" y="6"/>
                  <a:pt x="11" y="26"/>
                  <a:pt x="18" y="39"/>
                </a:cubicBezTo>
                <a:cubicBezTo>
                  <a:pt x="25" y="52"/>
                  <a:pt x="39" y="65"/>
                  <a:pt x="42" y="81"/>
                </a:cubicBezTo>
                <a:cubicBezTo>
                  <a:pt x="45" y="97"/>
                  <a:pt x="35" y="108"/>
                  <a:pt x="38" y="133"/>
                </a:cubicBezTo>
                <a:cubicBezTo>
                  <a:pt x="41" y="158"/>
                  <a:pt x="52" y="199"/>
                  <a:pt x="62" y="229"/>
                </a:cubicBezTo>
                <a:cubicBezTo>
                  <a:pt x="72" y="259"/>
                  <a:pt x="85" y="286"/>
                  <a:pt x="98" y="313"/>
                </a:cubicBezTo>
                <a:cubicBezTo>
                  <a:pt x="111" y="340"/>
                  <a:pt x="133" y="376"/>
                  <a:pt x="142" y="393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9" name="Freeform 6"/>
          <p:cNvSpPr>
            <a:spLocks/>
          </p:cNvSpPr>
          <p:nvPr/>
        </p:nvSpPr>
        <p:spPr bwMode="auto">
          <a:xfrm>
            <a:off x="3300413" y="2500313"/>
            <a:ext cx="560387" cy="458787"/>
          </a:xfrm>
          <a:custGeom>
            <a:avLst/>
            <a:gdLst>
              <a:gd name="T0" fmla="*/ 0 w 353"/>
              <a:gd name="T1" fmla="*/ 0 h 289"/>
              <a:gd name="T2" fmla="*/ 2147483647 w 353"/>
              <a:gd name="T3" fmla="*/ 2147483647 h 289"/>
              <a:gd name="T4" fmla="*/ 2147483647 w 353"/>
              <a:gd name="T5" fmla="*/ 2147483647 h 289"/>
              <a:gd name="T6" fmla="*/ 2147483647 w 353"/>
              <a:gd name="T7" fmla="*/ 2147483647 h 289"/>
              <a:gd name="T8" fmla="*/ 2147483647 w 353"/>
              <a:gd name="T9" fmla="*/ 2147483647 h 289"/>
              <a:gd name="T10" fmla="*/ 2147483647 w 353"/>
              <a:gd name="T11" fmla="*/ 2147483647 h 289"/>
              <a:gd name="T12" fmla="*/ 2147483647 w 353"/>
              <a:gd name="T13" fmla="*/ 2147483647 h 2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3"/>
              <a:gd name="T22" fmla="*/ 0 h 289"/>
              <a:gd name="T23" fmla="*/ 353 w 353"/>
              <a:gd name="T24" fmla="*/ 289 h 28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3" h="289">
                <a:moveTo>
                  <a:pt x="0" y="0"/>
                </a:moveTo>
                <a:cubicBezTo>
                  <a:pt x="7" y="17"/>
                  <a:pt x="30" y="74"/>
                  <a:pt x="37" y="101"/>
                </a:cubicBezTo>
                <a:cubicBezTo>
                  <a:pt x="44" y="128"/>
                  <a:pt x="42" y="140"/>
                  <a:pt x="41" y="161"/>
                </a:cubicBezTo>
                <a:cubicBezTo>
                  <a:pt x="40" y="182"/>
                  <a:pt x="19" y="214"/>
                  <a:pt x="33" y="225"/>
                </a:cubicBezTo>
                <a:cubicBezTo>
                  <a:pt x="47" y="236"/>
                  <a:pt x="95" y="224"/>
                  <a:pt x="125" y="225"/>
                </a:cubicBezTo>
                <a:cubicBezTo>
                  <a:pt x="155" y="226"/>
                  <a:pt x="175" y="218"/>
                  <a:pt x="213" y="229"/>
                </a:cubicBezTo>
                <a:cubicBezTo>
                  <a:pt x="251" y="240"/>
                  <a:pt x="324" y="277"/>
                  <a:pt x="353" y="289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Freeform 7"/>
          <p:cNvSpPr>
            <a:spLocks/>
          </p:cNvSpPr>
          <p:nvPr/>
        </p:nvSpPr>
        <p:spPr bwMode="auto">
          <a:xfrm>
            <a:off x="3862388" y="2962275"/>
            <a:ext cx="590550" cy="161925"/>
          </a:xfrm>
          <a:custGeom>
            <a:avLst/>
            <a:gdLst>
              <a:gd name="T0" fmla="*/ 0 w 372"/>
              <a:gd name="T1" fmla="*/ 0 h 102"/>
              <a:gd name="T2" fmla="*/ 2147483647 w 372"/>
              <a:gd name="T3" fmla="*/ 2147483647 h 102"/>
              <a:gd name="T4" fmla="*/ 2147483647 w 372"/>
              <a:gd name="T5" fmla="*/ 2147483647 h 102"/>
              <a:gd name="T6" fmla="*/ 2147483647 w 372"/>
              <a:gd name="T7" fmla="*/ 2147483647 h 102"/>
              <a:gd name="T8" fmla="*/ 2147483647 w 372"/>
              <a:gd name="T9" fmla="*/ 2147483647 h 102"/>
              <a:gd name="T10" fmla="*/ 2147483647 w 372"/>
              <a:gd name="T11" fmla="*/ 2147483647 h 102"/>
              <a:gd name="T12" fmla="*/ 2147483647 w 372"/>
              <a:gd name="T13" fmla="*/ 2147483647 h 1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72"/>
              <a:gd name="T22" fmla="*/ 0 h 102"/>
              <a:gd name="T23" fmla="*/ 372 w 372"/>
              <a:gd name="T24" fmla="*/ 102 h 10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72" h="102">
                <a:moveTo>
                  <a:pt x="0" y="0"/>
                </a:moveTo>
                <a:cubicBezTo>
                  <a:pt x="9" y="3"/>
                  <a:pt x="39" y="14"/>
                  <a:pt x="55" y="20"/>
                </a:cubicBezTo>
                <a:cubicBezTo>
                  <a:pt x="71" y="26"/>
                  <a:pt x="83" y="30"/>
                  <a:pt x="99" y="36"/>
                </a:cubicBezTo>
                <a:cubicBezTo>
                  <a:pt x="115" y="42"/>
                  <a:pt x="129" y="47"/>
                  <a:pt x="153" y="54"/>
                </a:cubicBezTo>
                <a:cubicBezTo>
                  <a:pt x="177" y="61"/>
                  <a:pt x="221" y="73"/>
                  <a:pt x="246" y="81"/>
                </a:cubicBezTo>
                <a:cubicBezTo>
                  <a:pt x="271" y="89"/>
                  <a:pt x="285" y="102"/>
                  <a:pt x="306" y="102"/>
                </a:cubicBezTo>
                <a:cubicBezTo>
                  <a:pt x="327" y="102"/>
                  <a:pt x="358" y="86"/>
                  <a:pt x="372" y="81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Freeform 8"/>
          <p:cNvSpPr>
            <a:spLocks/>
          </p:cNvSpPr>
          <p:nvPr/>
        </p:nvSpPr>
        <p:spPr bwMode="auto">
          <a:xfrm>
            <a:off x="4433888" y="2957513"/>
            <a:ext cx="504825" cy="195262"/>
          </a:xfrm>
          <a:custGeom>
            <a:avLst/>
            <a:gdLst>
              <a:gd name="T0" fmla="*/ 0 w 318"/>
              <a:gd name="T1" fmla="*/ 2147483647 h 123"/>
              <a:gd name="T2" fmla="*/ 2147483647 w 318"/>
              <a:gd name="T3" fmla="*/ 2147483647 h 123"/>
              <a:gd name="T4" fmla="*/ 2147483647 w 318"/>
              <a:gd name="T5" fmla="*/ 2147483647 h 123"/>
              <a:gd name="T6" fmla="*/ 2147483647 w 318"/>
              <a:gd name="T7" fmla="*/ 2147483647 h 123"/>
              <a:gd name="T8" fmla="*/ 2147483647 w 318"/>
              <a:gd name="T9" fmla="*/ 2147483647 h 123"/>
              <a:gd name="T10" fmla="*/ 2147483647 w 318"/>
              <a:gd name="T11" fmla="*/ 2147483647 h 123"/>
              <a:gd name="T12" fmla="*/ 2147483647 w 318"/>
              <a:gd name="T13" fmla="*/ 2147483647 h 12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8"/>
              <a:gd name="T22" fmla="*/ 0 h 123"/>
              <a:gd name="T23" fmla="*/ 318 w 318"/>
              <a:gd name="T24" fmla="*/ 123 h 12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8" h="123">
                <a:moveTo>
                  <a:pt x="0" y="89"/>
                </a:moveTo>
                <a:cubicBezTo>
                  <a:pt x="9" y="86"/>
                  <a:pt x="39" y="75"/>
                  <a:pt x="55" y="70"/>
                </a:cubicBezTo>
                <a:cubicBezTo>
                  <a:pt x="71" y="64"/>
                  <a:pt x="83" y="60"/>
                  <a:pt x="99" y="55"/>
                </a:cubicBezTo>
                <a:cubicBezTo>
                  <a:pt x="116" y="49"/>
                  <a:pt x="131" y="44"/>
                  <a:pt x="153" y="35"/>
                </a:cubicBezTo>
                <a:cubicBezTo>
                  <a:pt x="175" y="26"/>
                  <a:pt x="214" y="0"/>
                  <a:pt x="234" y="3"/>
                </a:cubicBezTo>
                <a:cubicBezTo>
                  <a:pt x="254" y="6"/>
                  <a:pt x="259" y="34"/>
                  <a:pt x="273" y="54"/>
                </a:cubicBezTo>
                <a:cubicBezTo>
                  <a:pt x="287" y="74"/>
                  <a:pt x="309" y="109"/>
                  <a:pt x="318" y="123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Freeform 9"/>
          <p:cNvSpPr>
            <a:spLocks/>
          </p:cNvSpPr>
          <p:nvPr/>
        </p:nvSpPr>
        <p:spPr bwMode="auto">
          <a:xfrm>
            <a:off x="6234113" y="4105275"/>
            <a:ext cx="385762" cy="196850"/>
          </a:xfrm>
          <a:custGeom>
            <a:avLst/>
            <a:gdLst>
              <a:gd name="T0" fmla="*/ 0 w 10000"/>
              <a:gd name="T1" fmla="*/ 214748364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000"/>
              <a:gd name="T22" fmla="*/ 0 h 10000"/>
              <a:gd name="T23" fmla="*/ 10000 w 10000"/>
              <a:gd name="T24" fmla="*/ 10000 h 100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000" h="10000">
                <a:moveTo>
                  <a:pt x="0" y="242"/>
                </a:moveTo>
                <a:cubicBezTo>
                  <a:pt x="288" y="403"/>
                  <a:pt x="1152" y="0"/>
                  <a:pt x="1852" y="1210"/>
                </a:cubicBezTo>
                <a:cubicBezTo>
                  <a:pt x="2333" y="1837"/>
                  <a:pt x="967" y="4476"/>
                  <a:pt x="1358" y="5565"/>
                </a:cubicBezTo>
                <a:cubicBezTo>
                  <a:pt x="1749" y="6654"/>
                  <a:pt x="3354" y="7097"/>
                  <a:pt x="4198" y="7742"/>
                </a:cubicBezTo>
                <a:cubicBezTo>
                  <a:pt x="5042" y="8387"/>
                  <a:pt x="5802" y="10000"/>
                  <a:pt x="6420" y="9435"/>
                </a:cubicBezTo>
                <a:cubicBezTo>
                  <a:pt x="7037" y="8871"/>
                  <a:pt x="7325" y="4677"/>
                  <a:pt x="7901" y="4113"/>
                </a:cubicBezTo>
                <a:cubicBezTo>
                  <a:pt x="8477" y="3548"/>
                  <a:pt x="9588" y="5645"/>
                  <a:pt x="10000" y="6048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Freeform 10"/>
          <p:cNvSpPr>
            <a:spLocks/>
          </p:cNvSpPr>
          <p:nvPr/>
        </p:nvSpPr>
        <p:spPr bwMode="auto">
          <a:xfrm>
            <a:off x="6572250" y="4191000"/>
            <a:ext cx="428625" cy="327025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cubicBezTo>
                  <a:pt x="556" y="437"/>
                  <a:pt x="2222" y="1917"/>
                  <a:pt x="3333" y="2767"/>
                </a:cubicBezTo>
                <a:cubicBezTo>
                  <a:pt x="4444" y="3617"/>
                  <a:pt x="5816" y="4563"/>
                  <a:pt x="6667" y="5097"/>
                </a:cubicBezTo>
                <a:cubicBezTo>
                  <a:pt x="7519" y="5631"/>
                  <a:pt x="8001" y="5154"/>
                  <a:pt x="8556" y="5971"/>
                </a:cubicBezTo>
                <a:cubicBezTo>
                  <a:pt x="9111" y="6788"/>
                  <a:pt x="9704" y="9175"/>
                  <a:pt x="10000" y="10000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Freeform 13"/>
          <p:cNvSpPr>
            <a:spLocks/>
          </p:cNvSpPr>
          <p:nvPr/>
        </p:nvSpPr>
        <p:spPr bwMode="auto">
          <a:xfrm>
            <a:off x="5429250" y="3943350"/>
            <a:ext cx="798513" cy="206375"/>
          </a:xfrm>
          <a:custGeom>
            <a:avLst/>
            <a:gdLst>
              <a:gd name="T0" fmla="*/ 0 w 573"/>
              <a:gd name="T1" fmla="*/ 0 h 144"/>
              <a:gd name="T2" fmla="*/ 2147483647 w 573"/>
              <a:gd name="T3" fmla="*/ 2147483647 h 144"/>
              <a:gd name="T4" fmla="*/ 2147483647 w 573"/>
              <a:gd name="T5" fmla="*/ 2147483647 h 144"/>
              <a:gd name="T6" fmla="*/ 2147483647 w 573"/>
              <a:gd name="T7" fmla="*/ 2147483647 h 144"/>
              <a:gd name="T8" fmla="*/ 2147483647 w 573"/>
              <a:gd name="T9" fmla="*/ 2147483647 h 144"/>
              <a:gd name="T10" fmla="*/ 2147483647 w 573"/>
              <a:gd name="T11" fmla="*/ 2147483647 h 144"/>
              <a:gd name="T12" fmla="*/ 2147483647 w 573"/>
              <a:gd name="T13" fmla="*/ 2147483647 h 144"/>
              <a:gd name="T14" fmla="*/ 2147483647 w 573"/>
              <a:gd name="T15" fmla="*/ 2147483647 h 144"/>
              <a:gd name="T16" fmla="*/ 2147483647 w 573"/>
              <a:gd name="T17" fmla="*/ 2147483647 h 144"/>
              <a:gd name="T18" fmla="*/ 2147483647 w 573"/>
              <a:gd name="T19" fmla="*/ 2147483647 h 1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3"/>
              <a:gd name="T31" fmla="*/ 0 h 144"/>
              <a:gd name="T32" fmla="*/ 573 w 573"/>
              <a:gd name="T33" fmla="*/ 144 h 14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3" h="144">
                <a:moveTo>
                  <a:pt x="0" y="0"/>
                </a:moveTo>
                <a:cubicBezTo>
                  <a:pt x="13" y="6"/>
                  <a:pt x="57" y="27"/>
                  <a:pt x="78" y="39"/>
                </a:cubicBezTo>
                <a:cubicBezTo>
                  <a:pt x="99" y="51"/>
                  <a:pt x="111" y="63"/>
                  <a:pt x="126" y="75"/>
                </a:cubicBezTo>
                <a:cubicBezTo>
                  <a:pt x="141" y="87"/>
                  <a:pt x="154" y="102"/>
                  <a:pt x="171" y="111"/>
                </a:cubicBezTo>
                <a:cubicBezTo>
                  <a:pt x="188" y="120"/>
                  <a:pt x="206" y="133"/>
                  <a:pt x="228" y="129"/>
                </a:cubicBezTo>
                <a:cubicBezTo>
                  <a:pt x="250" y="125"/>
                  <a:pt x="269" y="89"/>
                  <a:pt x="303" y="84"/>
                </a:cubicBezTo>
                <a:cubicBezTo>
                  <a:pt x="337" y="79"/>
                  <a:pt x="398" y="96"/>
                  <a:pt x="432" y="99"/>
                </a:cubicBezTo>
                <a:cubicBezTo>
                  <a:pt x="466" y="102"/>
                  <a:pt x="488" y="100"/>
                  <a:pt x="507" y="102"/>
                </a:cubicBezTo>
                <a:cubicBezTo>
                  <a:pt x="526" y="104"/>
                  <a:pt x="535" y="101"/>
                  <a:pt x="546" y="108"/>
                </a:cubicBezTo>
                <a:cubicBezTo>
                  <a:pt x="557" y="115"/>
                  <a:pt x="568" y="137"/>
                  <a:pt x="573" y="144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5" name="Freeform 14"/>
          <p:cNvSpPr>
            <a:spLocks/>
          </p:cNvSpPr>
          <p:nvPr/>
        </p:nvSpPr>
        <p:spPr bwMode="auto">
          <a:xfrm>
            <a:off x="4933950" y="3152775"/>
            <a:ext cx="561975" cy="823913"/>
          </a:xfrm>
          <a:custGeom>
            <a:avLst/>
            <a:gdLst>
              <a:gd name="T0" fmla="*/ 0 w 354"/>
              <a:gd name="T1" fmla="*/ 0 h 519"/>
              <a:gd name="T2" fmla="*/ 2147483647 w 354"/>
              <a:gd name="T3" fmla="*/ 2147483647 h 519"/>
              <a:gd name="T4" fmla="*/ 2147483647 w 354"/>
              <a:gd name="T5" fmla="*/ 2147483647 h 519"/>
              <a:gd name="T6" fmla="*/ 2147483647 w 354"/>
              <a:gd name="T7" fmla="*/ 2147483647 h 519"/>
              <a:gd name="T8" fmla="*/ 2147483647 w 354"/>
              <a:gd name="T9" fmla="*/ 2147483647 h 519"/>
              <a:gd name="T10" fmla="*/ 2147483647 w 354"/>
              <a:gd name="T11" fmla="*/ 2147483647 h 519"/>
              <a:gd name="T12" fmla="*/ 2147483647 w 354"/>
              <a:gd name="T13" fmla="*/ 2147483647 h 519"/>
              <a:gd name="T14" fmla="*/ 2147483647 w 354"/>
              <a:gd name="T15" fmla="*/ 2147483647 h 519"/>
              <a:gd name="T16" fmla="*/ 2147483647 w 354"/>
              <a:gd name="T17" fmla="*/ 2147483647 h 519"/>
              <a:gd name="T18" fmla="*/ 2147483647 w 354"/>
              <a:gd name="T19" fmla="*/ 2147483647 h 519"/>
              <a:gd name="T20" fmla="*/ 2147483647 w 354"/>
              <a:gd name="T21" fmla="*/ 2147483647 h 519"/>
              <a:gd name="T22" fmla="*/ 2147483647 w 354"/>
              <a:gd name="T23" fmla="*/ 2147483647 h 519"/>
              <a:gd name="T24" fmla="*/ 2147483647 w 354"/>
              <a:gd name="T25" fmla="*/ 2147483647 h 519"/>
              <a:gd name="T26" fmla="*/ 2147483647 w 354"/>
              <a:gd name="T27" fmla="*/ 2147483647 h 51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54"/>
              <a:gd name="T43" fmla="*/ 0 h 519"/>
              <a:gd name="T44" fmla="*/ 354 w 354"/>
              <a:gd name="T45" fmla="*/ 519 h 51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54" h="519">
                <a:moveTo>
                  <a:pt x="0" y="0"/>
                </a:moveTo>
                <a:cubicBezTo>
                  <a:pt x="4" y="6"/>
                  <a:pt x="19" y="26"/>
                  <a:pt x="27" y="39"/>
                </a:cubicBezTo>
                <a:cubicBezTo>
                  <a:pt x="35" y="52"/>
                  <a:pt x="43" y="69"/>
                  <a:pt x="51" y="81"/>
                </a:cubicBezTo>
                <a:cubicBezTo>
                  <a:pt x="59" y="93"/>
                  <a:pt x="74" y="102"/>
                  <a:pt x="78" y="111"/>
                </a:cubicBezTo>
                <a:cubicBezTo>
                  <a:pt x="82" y="120"/>
                  <a:pt x="72" y="118"/>
                  <a:pt x="75" y="138"/>
                </a:cubicBezTo>
                <a:cubicBezTo>
                  <a:pt x="78" y="158"/>
                  <a:pt x="91" y="209"/>
                  <a:pt x="96" y="234"/>
                </a:cubicBezTo>
                <a:cubicBezTo>
                  <a:pt x="101" y="259"/>
                  <a:pt x="104" y="273"/>
                  <a:pt x="108" y="291"/>
                </a:cubicBezTo>
                <a:cubicBezTo>
                  <a:pt x="112" y="309"/>
                  <a:pt x="119" y="331"/>
                  <a:pt x="123" y="345"/>
                </a:cubicBezTo>
                <a:cubicBezTo>
                  <a:pt x="127" y="359"/>
                  <a:pt x="129" y="364"/>
                  <a:pt x="135" y="375"/>
                </a:cubicBezTo>
                <a:cubicBezTo>
                  <a:pt x="141" y="386"/>
                  <a:pt x="149" y="400"/>
                  <a:pt x="159" y="411"/>
                </a:cubicBezTo>
                <a:cubicBezTo>
                  <a:pt x="169" y="422"/>
                  <a:pt x="187" y="433"/>
                  <a:pt x="198" y="441"/>
                </a:cubicBezTo>
                <a:cubicBezTo>
                  <a:pt x="209" y="449"/>
                  <a:pt x="209" y="451"/>
                  <a:pt x="225" y="459"/>
                </a:cubicBezTo>
                <a:cubicBezTo>
                  <a:pt x="241" y="467"/>
                  <a:pt x="276" y="479"/>
                  <a:pt x="297" y="489"/>
                </a:cubicBezTo>
                <a:cubicBezTo>
                  <a:pt x="318" y="499"/>
                  <a:pt x="342" y="513"/>
                  <a:pt x="354" y="519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6" name="Freeform 15"/>
          <p:cNvSpPr>
            <a:spLocks/>
          </p:cNvSpPr>
          <p:nvPr/>
        </p:nvSpPr>
        <p:spPr bwMode="auto">
          <a:xfrm>
            <a:off x="6981825" y="4462463"/>
            <a:ext cx="390525" cy="371475"/>
          </a:xfrm>
          <a:custGeom>
            <a:avLst/>
            <a:gdLst>
              <a:gd name="T0" fmla="*/ 0 w 246"/>
              <a:gd name="T1" fmla="*/ 0 h 234"/>
              <a:gd name="T2" fmla="*/ 2147483647 w 246"/>
              <a:gd name="T3" fmla="*/ 2147483647 h 234"/>
              <a:gd name="T4" fmla="*/ 2147483647 w 246"/>
              <a:gd name="T5" fmla="*/ 2147483647 h 234"/>
              <a:gd name="T6" fmla="*/ 2147483647 w 246"/>
              <a:gd name="T7" fmla="*/ 2147483647 h 234"/>
              <a:gd name="T8" fmla="*/ 2147483647 w 246"/>
              <a:gd name="T9" fmla="*/ 2147483647 h 2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6"/>
              <a:gd name="T16" fmla="*/ 0 h 234"/>
              <a:gd name="T17" fmla="*/ 246 w 246"/>
              <a:gd name="T18" fmla="*/ 234 h 2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6" h="234">
                <a:moveTo>
                  <a:pt x="0" y="0"/>
                </a:moveTo>
                <a:cubicBezTo>
                  <a:pt x="5" y="10"/>
                  <a:pt x="6" y="33"/>
                  <a:pt x="27" y="57"/>
                </a:cubicBezTo>
                <a:cubicBezTo>
                  <a:pt x="48" y="81"/>
                  <a:pt x="105" y="126"/>
                  <a:pt x="129" y="147"/>
                </a:cubicBezTo>
                <a:cubicBezTo>
                  <a:pt x="153" y="168"/>
                  <a:pt x="153" y="171"/>
                  <a:pt x="172" y="185"/>
                </a:cubicBezTo>
                <a:cubicBezTo>
                  <a:pt x="191" y="199"/>
                  <a:pt x="234" y="226"/>
                  <a:pt x="246" y="234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7" name="Freeform 16"/>
          <p:cNvSpPr>
            <a:spLocks/>
          </p:cNvSpPr>
          <p:nvPr/>
        </p:nvSpPr>
        <p:spPr bwMode="auto">
          <a:xfrm>
            <a:off x="7248525" y="4752975"/>
            <a:ext cx="417513" cy="192088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cubicBezTo>
                  <a:pt x="532" y="826"/>
                  <a:pt x="2300" y="3429"/>
                  <a:pt x="3308" y="4958"/>
                </a:cubicBezTo>
                <a:cubicBezTo>
                  <a:pt x="4316" y="6487"/>
                  <a:pt x="5305" y="8471"/>
                  <a:pt x="6046" y="9174"/>
                </a:cubicBezTo>
                <a:cubicBezTo>
                  <a:pt x="6787" y="9877"/>
                  <a:pt x="7098" y="9036"/>
                  <a:pt x="7757" y="9174"/>
                </a:cubicBezTo>
                <a:cubicBezTo>
                  <a:pt x="8416" y="9312"/>
                  <a:pt x="9632" y="9969"/>
                  <a:pt x="10000" y="10000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8" name="Freeform 17"/>
          <p:cNvSpPr>
            <a:spLocks/>
          </p:cNvSpPr>
          <p:nvPr/>
        </p:nvSpPr>
        <p:spPr bwMode="auto">
          <a:xfrm>
            <a:off x="7662863" y="4943475"/>
            <a:ext cx="557212" cy="452438"/>
          </a:xfrm>
          <a:custGeom>
            <a:avLst/>
            <a:gdLst>
              <a:gd name="T0" fmla="*/ 0 w 351"/>
              <a:gd name="T1" fmla="*/ 0 h 285"/>
              <a:gd name="T2" fmla="*/ 2147483647 w 351"/>
              <a:gd name="T3" fmla="*/ 2147483647 h 285"/>
              <a:gd name="T4" fmla="*/ 2147483647 w 351"/>
              <a:gd name="T5" fmla="*/ 2147483647 h 285"/>
              <a:gd name="T6" fmla="*/ 2147483647 w 351"/>
              <a:gd name="T7" fmla="*/ 2147483647 h 285"/>
              <a:gd name="T8" fmla="*/ 2147483647 w 351"/>
              <a:gd name="T9" fmla="*/ 2147483647 h 285"/>
              <a:gd name="T10" fmla="*/ 2147483647 w 351"/>
              <a:gd name="T11" fmla="*/ 2147483647 h 285"/>
              <a:gd name="T12" fmla="*/ 2147483647 w 351"/>
              <a:gd name="T13" fmla="*/ 2147483647 h 285"/>
              <a:gd name="T14" fmla="*/ 2147483647 w 351"/>
              <a:gd name="T15" fmla="*/ 2147483647 h 285"/>
              <a:gd name="T16" fmla="*/ 2147483647 w 351"/>
              <a:gd name="T17" fmla="*/ 2147483647 h 2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1"/>
              <a:gd name="T28" fmla="*/ 0 h 285"/>
              <a:gd name="T29" fmla="*/ 351 w 351"/>
              <a:gd name="T30" fmla="*/ 285 h 28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1" h="285">
                <a:moveTo>
                  <a:pt x="0" y="0"/>
                </a:moveTo>
                <a:cubicBezTo>
                  <a:pt x="6" y="3"/>
                  <a:pt x="26" y="12"/>
                  <a:pt x="39" y="18"/>
                </a:cubicBezTo>
                <a:cubicBezTo>
                  <a:pt x="52" y="24"/>
                  <a:pt x="65" y="34"/>
                  <a:pt x="78" y="39"/>
                </a:cubicBezTo>
                <a:cubicBezTo>
                  <a:pt x="91" y="44"/>
                  <a:pt x="109" y="47"/>
                  <a:pt x="120" y="51"/>
                </a:cubicBezTo>
                <a:cubicBezTo>
                  <a:pt x="131" y="55"/>
                  <a:pt x="135" y="57"/>
                  <a:pt x="144" y="63"/>
                </a:cubicBezTo>
                <a:cubicBezTo>
                  <a:pt x="153" y="69"/>
                  <a:pt x="155" y="67"/>
                  <a:pt x="174" y="90"/>
                </a:cubicBezTo>
                <a:cubicBezTo>
                  <a:pt x="193" y="113"/>
                  <a:pt x="240" y="176"/>
                  <a:pt x="260" y="199"/>
                </a:cubicBezTo>
                <a:cubicBezTo>
                  <a:pt x="280" y="222"/>
                  <a:pt x="279" y="217"/>
                  <a:pt x="294" y="231"/>
                </a:cubicBezTo>
                <a:cubicBezTo>
                  <a:pt x="309" y="245"/>
                  <a:pt x="339" y="274"/>
                  <a:pt x="351" y="285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9" name="Freeform 18"/>
          <p:cNvSpPr>
            <a:spLocks/>
          </p:cNvSpPr>
          <p:nvPr/>
        </p:nvSpPr>
        <p:spPr bwMode="auto">
          <a:xfrm>
            <a:off x="8039100" y="5214938"/>
            <a:ext cx="266700" cy="290512"/>
          </a:xfrm>
          <a:custGeom>
            <a:avLst/>
            <a:gdLst>
              <a:gd name="T0" fmla="*/ 0 w 168"/>
              <a:gd name="T1" fmla="*/ 0 h 183"/>
              <a:gd name="T2" fmla="*/ 2147483647 w 168"/>
              <a:gd name="T3" fmla="*/ 2147483647 h 183"/>
              <a:gd name="T4" fmla="*/ 2147483647 w 168"/>
              <a:gd name="T5" fmla="*/ 2147483647 h 183"/>
              <a:gd name="T6" fmla="*/ 2147483647 w 168"/>
              <a:gd name="T7" fmla="*/ 2147483647 h 183"/>
              <a:gd name="T8" fmla="*/ 2147483647 w 168"/>
              <a:gd name="T9" fmla="*/ 2147483647 h 1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"/>
              <a:gd name="T16" fmla="*/ 0 h 183"/>
              <a:gd name="T17" fmla="*/ 168 w 168"/>
              <a:gd name="T18" fmla="*/ 183 h 18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" h="183">
                <a:moveTo>
                  <a:pt x="0" y="0"/>
                </a:moveTo>
                <a:cubicBezTo>
                  <a:pt x="7" y="8"/>
                  <a:pt x="30" y="37"/>
                  <a:pt x="45" y="51"/>
                </a:cubicBezTo>
                <a:cubicBezTo>
                  <a:pt x="60" y="65"/>
                  <a:pt x="76" y="73"/>
                  <a:pt x="87" y="84"/>
                </a:cubicBezTo>
                <a:cubicBezTo>
                  <a:pt x="98" y="95"/>
                  <a:pt x="101" y="104"/>
                  <a:pt x="114" y="120"/>
                </a:cubicBezTo>
                <a:cubicBezTo>
                  <a:pt x="127" y="136"/>
                  <a:pt x="157" y="170"/>
                  <a:pt x="168" y="183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00" name="Freeform 19"/>
          <p:cNvSpPr>
            <a:spLocks/>
          </p:cNvSpPr>
          <p:nvPr/>
        </p:nvSpPr>
        <p:spPr bwMode="auto">
          <a:xfrm>
            <a:off x="8281988" y="5476875"/>
            <a:ext cx="266700" cy="280988"/>
          </a:xfrm>
          <a:custGeom>
            <a:avLst/>
            <a:gdLst>
              <a:gd name="T0" fmla="*/ 0 w 168"/>
              <a:gd name="T1" fmla="*/ 0 h 177"/>
              <a:gd name="T2" fmla="*/ 2147483647 w 168"/>
              <a:gd name="T3" fmla="*/ 2147483647 h 177"/>
              <a:gd name="T4" fmla="*/ 2147483647 w 168"/>
              <a:gd name="T5" fmla="*/ 2147483647 h 177"/>
              <a:gd name="T6" fmla="*/ 2147483647 w 168"/>
              <a:gd name="T7" fmla="*/ 2147483647 h 177"/>
              <a:gd name="T8" fmla="*/ 2147483647 w 168"/>
              <a:gd name="T9" fmla="*/ 2147483647 h 177"/>
              <a:gd name="T10" fmla="*/ 2147483647 w 168"/>
              <a:gd name="T11" fmla="*/ 2147483647 h 1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8"/>
              <a:gd name="T19" fmla="*/ 0 h 177"/>
              <a:gd name="T20" fmla="*/ 168 w 168"/>
              <a:gd name="T21" fmla="*/ 177 h 1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8" h="177">
                <a:moveTo>
                  <a:pt x="0" y="0"/>
                </a:moveTo>
                <a:cubicBezTo>
                  <a:pt x="3" y="4"/>
                  <a:pt x="14" y="15"/>
                  <a:pt x="24" y="27"/>
                </a:cubicBezTo>
                <a:cubicBezTo>
                  <a:pt x="34" y="39"/>
                  <a:pt x="47" y="59"/>
                  <a:pt x="60" y="72"/>
                </a:cubicBezTo>
                <a:cubicBezTo>
                  <a:pt x="73" y="85"/>
                  <a:pt x="91" y="94"/>
                  <a:pt x="102" y="105"/>
                </a:cubicBezTo>
                <a:cubicBezTo>
                  <a:pt x="113" y="116"/>
                  <a:pt x="118" y="129"/>
                  <a:pt x="129" y="141"/>
                </a:cubicBezTo>
                <a:cubicBezTo>
                  <a:pt x="140" y="153"/>
                  <a:pt x="160" y="170"/>
                  <a:pt x="168" y="177"/>
                </a:cubicBezTo>
              </a:path>
            </a:pathLst>
          </a:custGeom>
          <a:noFill/>
          <a:ln w="76200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118100" y="481013"/>
            <a:ext cx="3795713" cy="3571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 sz="2400">
              <a:solidFill>
                <a:srgbClr val="FFFFFF"/>
              </a:solidFill>
            </a:endParaRPr>
          </a:p>
        </p:txBody>
      </p:sp>
      <p:graphicFrame>
        <p:nvGraphicFramePr>
          <p:cNvPr id="70870" name="Group 214"/>
          <p:cNvGraphicFramePr>
            <a:graphicFrameLocks noGrp="1"/>
          </p:cNvGraphicFramePr>
          <p:nvPr/>
        </p:nvGraphicFramePr>
        <p:xfrm>
          <a:off x="125413" y="5160963"/>
          <a:ext cx="4518025" cy="1363662"/>
        </p:xfrm>
        <a:graphic>
          <a:graphicData uri="http://schemas.openxmlformats.org/drawingml/2006/table">
            <a:tbl>
              <a:tblPr/>
              <a:tblGrid>
                <a:gridCol w="1317351"/>
                <a:gridCol w="751420"/>
                <a:gridCol w="1130021"/>
                <a:gridCol w="1319191"/>
              </a:tblGrid>
              <a:tr h="295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подрядчика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Стоимость, млрд. тг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Протяженность, км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реализации, гг.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Салини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70,8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410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2009-2014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«СП Аккорд Окан»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25,5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107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2009-2014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Евраскон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2009-2014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Евраскон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8,7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2009-2014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«Тодини»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64,7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217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2009-2014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8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Итого: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186,1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812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2009-2014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pSp>
        <p:nvGrpSpPr>
          <p:cNvPr id="16444" name="Группа 27"/>
          <p:cNvGrpSpPr>
            <a:grpSpLocks/>
          </p:cNvGrpSpPr>
          <p:nvPr/>
        </p:nvGrpSpPr>
        <p:grpSpPr bwMode="auto">
          <a:xfrm>
            <a:off x="5137150" y="563563"/>
            <a:ext cx="3536950" cy="785812"/>
            <a:chOff x="6272151" y="571480"/>
            <a:chExt cx="2657567" cy="785818"/>
          </a:xfrm>
        </p:grpSpPr>
        <p:sp>
          <p:nvSpPr>
            <p:cNvPr id="16463" name="Rectangle 44"/>
            <p:cNvSpPr>
              <a:spLocks noChangeArrowheads="1"/>
            </p:cNvSpPr>
            <p:nvPr/>
          </p:nvSpPr>
          <p:spPr bwMode="auto">
            <a:xfrm>
              <a:off x="6272151" y="571480"/>
              <a:ext cx="2657567" cy="7858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7782" tIns="43891" rIns="87782" bIns="43891" anchor="ctr"/>
            <a:lstStyle/>
            <a:p>
              <a:pPr algn="ctr" eaLnBrk="0" hangingPunct="0"/>
              <a:endParaRPr lang="ru-RU" sz="900" b="1">
                <a:solidFill>
                  <a:srgbClr val="000000"/>
                </a:solidFill>
                <a:cs typeface="Arial" charset="0"/>
              </a:endParaRPr>
            </a:p>
            <a:p>
              <a:pPr algn="ctr" eaLnBrk="0" hangingPunct="0"/>
              <a:r>
                <a:rPr lang="ru-RU" sz="1100" b="1">
                  <a:solidFill>
                    <a:srgbClr val="000000"/>
                  </a:solidFill>
                  <a:cs typeface="Arial" charset="0"/>
                </a:rPr>
                <a:t>Условные обозначения</a:t>
              </a:r>
            </a:p>
            <a:p>
              <a:pPr algn="ctr" eaLnBrk="0" hangingPunct="0">
                <a:buFontTx/>
                <a:buChar char="-"/>
              </a:pPr>
              <a:r>
                <a:rPr lang="ru-RU" sz="900" b="1">
                  <a:solidFill>
                    <a:srgbClr val="000000"/>
                  </a:solidFill>
                  <a:cs typeface="Arial" charset="0"/>
                </a:rPr>
                <a:t> Планируется открыть движение в 2013 г.</a:t>
              </a:r>
            </a:p>
            <a:p>
              <a:pPr algn="ctr" eaLnBrk="0" hangingPunct="0"/>
              <a:r>
                <a:rPr lang="ru-RU" sz="900" b="1">
                  <a:solidFill>
                    <a:srgbClr val="000000"/>
                  </a:solidFill>
                  <a:cs typeface="Arial" charset="0"/>
                </a:rPr>
                <a:t> - Планируется открыть движение в 2014 г.</a:t>
              </a:r>
            </a:p>
            <a:p>
              <a:pPr algn="ctr" eaLnBrk="0" hangingPunct="0"/>
              <a:r>
                <a:rPr lang="ru-RU" sz="900" b="1">
                  <a:solidFill>
                    <a:srgbClr val="000000"/>
                  </a:solidFill>
                  <a:cs typeface="Arial" charset="0"/>
                </a:rPr>
                <a:t>                     </a:t>
              </a:r>
            </a:p>
          </p:txBody>
        </p:sp>
        <p:sp>
          <p:nvSpPr>
            <p:cNvPr id="16464" name="Line 46"/>
            <p:cNvSpPr>
              <a:spLocks noChangeShapeType="1"/>
            </p:cNvSpPr>
            <p:nvPr/>
          </p:nvSpPr>
          <p:spPr bwMode="auto">
            <a:xfrm>
              <a:off x="6564118" y="988330"/>
              <a:ext cx="457200" cy="0"/>
            </a:xfrm>
            <a:prstGeom prst="line">
              <a:avLst/>
            </a:prstGeom>
            <a:noFill/>
            <a:ln w="635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65" name="Line 46"/>
            <p:cNvSpPr>
              <a:spLocks noChangeShapeType="1"/>
            </p:cNvSpPr>
            <p:nvPr/>
          </p:nvSpPr>
          <p:spPr bwMode="auto">
            <a:xfrm>
              <a:off x="6567412" y="1142984"/>
              <a:ext cx="457200" cy="0"/>
            </a:xfrm>
            <a:prstGeom prst="line">
              <a:avLst/>
            </a:prstGeom>
            <a:noFill/>
            <a:ln w="635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845C4-DB5C-4E8F-BA56-55C150C99B8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32" name="Заголовок 5"/>
          <p:cNvSpPr txBox="1">
            <a:spLocks/>
          </p:cNvSpPr>
          <p:nvPr/>
        </p:nvSpPr>
        <p:spPr bwMode="auto">
          <a:xfrm>
            <a:off x="100013" y="28575"/>
            <a:ext cx="9043987" cy="376238"/>
          </a:xfrm>
          <a:prstGeom prst="roundRect">
            <a:avLst>
              <a:gd name="adj" fmla="val 8800"/>
            </a:avLst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kern="0" dirty="0" err="1">
                <a:solidFill>
                  <a:schemeClr val="bg1"/>
                </a:solidFill>
                <a:latin typeface="Impact" pitchFamily="34" charset="0"/>
                <a:ea typeface="+mj-ea"/>
                <a:cs typeface="+mj-cs"/>
              </a:rPr>
              <a:t>Кызылординская</a:t>
            </a:r>
            <a:r>
              <a:rPr lang="ru-RU" sz="2000" kern="0" dirty="0">
                <a:solidFill>
                  <a:schemeClr val="bg1"/>
                </a:solidFill>
                <a:latin typeface="Impact" pitchFamily="34" charset="0"/>
                <a:ea typeface="+mj-ea"/>
                <a:cs typeface="+mj-cs"/>
              </a:rPr>
              <a:t> область</a:t>
            </a:r>
          </a:p>
        </p:txBody>
      </p:sp>
      <p:sp>
        <p:nvSpPr>
          <p:cNvPr id="33" name="AutoShape 46"/>
          <p:cNvSpPr>
            <a:spLocks noChangeArrowheads="1"/>
          </p:cNvSpPr>
          <p:nvPr/>
        </p:nvSpPr>
        <p:spPr bwMode="auto">
          <a:xfrm>
            <a:off x="331788" y="2063750"/>
            <a:ext cx="1871662" cy="365125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АО «</a:t>
            </a:r>
            <a:r>
              <a:rPr lang="ru-RU" sz="1000" b="1" dirty="0" err="1">
                <a:latin typeface="Times New Roman" pitchFamily="18" charset="0"/>
              </a:rPr>
              <a:t>Салини</a:t>
            </a:r>
            <a:r>
              <a:rPr lang="ru-RU" sz="1000" b="1" dirty="0">
                <a:latin typeface="Times New Roman" pitchFamily="18" charset="0"/>
              </a:rPr>
              <a:t>» 5 лотов 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(Италия)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6448" name="Line 47"/>
          <p:cNvSpPr>
            <a:spLocks noChangeShapeType="1"/>
          </p:cNvSpPr>
          <p:nvPr/>
        </p:nvSpPr>
        <p:spPr bwMode="auto">
          <a:xfrm>
            <a:off x="2268538" y="2276475"/>
            <a:ext cx="8636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cxnSp>
        <p:nvCxnSpPr>
          <p:cNvPr id="16449" name="Прямая соединительная линия 35"/>
          <p:cNvCxnSpPr>
            <a:cxnSpLocks noChangeShapeType="1"/>
          </p:cNvCxnSpPr>
          <p:nvPr/>
        </p:nvCxnSpPr>
        <p:spPr bwMode="auto">
          <a:xfrm>
            <a:off x="4427538" y="3027363"/>
            <a:ext cx="0" cy="144462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" name="Прямая соединительная линия 36"/>
          <p:cNvCxnSpPr/>
          <p:nvPr/>
        </p:nvCxnSpPr>
        <p:spPr bwMode="auto">
          <a:xfrm>
            <a:off x="4932363" y="3182496"/>
            <a:ext cx="0" cy="144016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8400000"/>
            </a:camera>
            <a:lightRig rig="threePt" dir="t"/>
          </a:scene3d>
        </p:spPr>
      </p:cxn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2843213" y="4287838"/>
            <a:ext cx="2016125" cy="365125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«СП Аккорд </a:t>
            </a:r>
            <a:r>
              <a:rPr lang="ru-RU" sz="1000" b="1" dirty="0" err="1">
                <a:latin typeface="Times New Roman" pitchFamily="18" charset="0"/>
              </a:rPr>
              <a:t>Окан</a:t>
            </a:r>
            <a:r>
              <a:rPr lang="ru-RU" sz="1000" b="1" dirty="0">
                <a:latin typeface="Times New Roman" pitchFamily="18" charset="0"/>
              </a:rPr>
              <a:t>»  2 лота 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(Азербайджан/Турция)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6452" name="Line 47"/>
          <p:cNvSpPr>
            <a:spLocks noChangeShapeType="1"/>
          </p:cNvSpPr>
          <p:nvPr/>
        </p:nvSpPr>
        <p:spPr bwMode="auto">
          <a:xfrm flipV="1">
            <a:off x="3851275" y="3141663"/>
            <a:ext cx="865188" cy="1150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6453" name="Line 47"/>
          <p:cNvSpPr>
            <a:spLocks noChangeShapeType="1"/>
          </p:cNvSpPr>
          <p:nvPr/>
        </p:nvSpPr>
        <p:spPr bwMode="auto">
          <a:xfrm flipV="1">
            <a:off x="3851275" y="4149725"/>
            <a:ext cx="187325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 bwMode="auto">
          <a:xfrm flipH="1">
            <a:off x="6179036" y="4077072"/>
            <a:ext cx="121156" cy="121156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2000000"/>
            </a:camera>
            <a:lightRig rig="threePt" dir="t"/>
          </a:scene3d>
        </p:spPr>
      </p:cxnSp>
      <p:cxnSp>
        <p:nvCxnSpPr>
          <p:cNvPr id="52" name="Прямая соединительная линия 51"/>
          <p:cNvCxnSpPr/>
          <p:nvPr/>
        </p:nvCxnSpPr>
        <p:spPr bwMode="auto">
          <a:xfrm flipH="1">
            <a:off x="6550124" y="4171940"/>
            <a:ext cx="121156" cy="121156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2000000"/>
            </a:camera>
            <a:lightRig rig="threePt" dir="t"/>
          </a:scene3d>
        </p:spPr>
      </p:cxnSp>
      <p:sp>
        <p:nvSpPr>
          <p:cNvPr id="53" name="AutoShape 46"/>
          <p:cNvSpPr>
            <a:spLocks noChangeArrowheads="1"/>
          </p:cNvSpPr>
          <p:nvPr/>
        </p:nvSpPr>
        <p:spPr bwMode="auto">
          <a:xfrm>
            <a:off x="5724525" y="2276475"/>
            <a:ext cx="2016125" cy="365125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«</a:t>
            </a:r>
            <a:r>
              <a:rPr lang="ru-RU" sz="1000" b="1" dirty="0" err="1">
                <a:latin typeface="Times New Roman" pitchFamily="18" charset="0"/>
              </a:rPr>
              <a:t>Евраскон</a:t>
            </a:r>
            <a:r>
              <a:rPr lang="ru-RU" sz="1000" b="1" dirty="0">
                <a:latin typeface="Times New Roman" pitchFamily="18" charset="0"/>
              </a:rPr>
              <a:t>»  2 лота 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(Азербайджан)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6457" name="Line 47"/>
          <p:cNvSpPr>
            <a:spLocks noChangeShapeType="1"/>
          </p:cNvSpPr>
          <p:nvPr/>
        </p:nvSpPr>
        <p:spPr bwMode="auto">
          <a:xfrm flipH="1">
            <a:off x="6443663" y="2708275"/>
            <a:ext cx="144462" cy="12969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6458" name="Line 47"/>
          <p:cNvSpPr>
            <a:spLocks noChangeShapeType="1"/>
          </p:cNvSpPr>
          <p:nvPr/>
        </p:nvSpPr>
        <p:spPr bwMode="auto">
          <a:xfrm flipH="1">
            <a:off x="5292725" y="2708275"/>
            <a:ext cx="1295400" cy="792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6" name="AutoShape 46"/>
          <p:cNvSpPr>
            <a:spLocks noChangeArrowheads="1"/>
          </p:cNvSpPr>
          <p:nvPr/>
        </p:nvSpPr>
        <p:spPr bwMode="auto">
          <a:xfrm>
            <a:off x="5795963" y="5729288"/>
            <a:ext cx="2016125" cy="363537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АО«</a:t>
            </a:r>
            <a:r>
              <a:rPr lang="ru-RU" sz="1000" b="1" dirty="0" err="1">
                <a:latin typeface="Times New Roman" pitchFamily="18" charset="0"/>
              </a:rPr>
              <a:t>Тодини</a:t>
            </a:r>
            <a:r>
              <a:rPr lang="ru-RU" sz="1000" b="1" dirty="0">
                <a:latin typeface="Times New Roman" pitchFamily="18" charset="0"/>
              </a:rPr>
              <a:t>»  4 лота 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(Италия)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6460" name="Line 47"/>
          <p:cNvSpPr>
            <a:spLocks noChangeShapeType="1"/>
          </p:cNvSpPr>
          <p:nvPr/>
        </p:nvSpPr>
        <p:spPr bwMode="auto">
          <a:xfrm flipV="1">
            <a:off x="6659563" y="5084763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6461" name="Полилиния 59"/>
          <p:cNvSpPr>
            <a:spLocks/>
          </p:cNvSpPr>
          <p:nvPr/>
        </p:nvSpPr>
        <p:spPr bwMode="auto">
          <a:xfrm>
            <a:off x="5145088" y="3714750"/>
            <a:ext cx="336550" cy="257175"/>
          </a:xfrm>
          <a:custGeom>
            <a:avLst/>
            <a:gdLst>
              <a:gd name="T0" fmla="*/ 335756 w 335756"/>
              <a:gd name="T1" fmla="*/ 257175 h 257175"/>
              <a:gd name="T2" fmla="*/ 247650 w 335756"/>
              <a:gd name="T3" fmla="*/ 214313 h 257175"/>
              <a:gd name="T4" fmla="*/ 178594 w 335756"/>
              <a:gd name="T5" fmla="*/ 185738 h 257175"/>
              <a:gd name="T6" fmla="*/ 104775 w 335756"/>
              <a:gd name="T7" fmla="*/ 152400 h 257175"/>
              <a:gd name="T8" fmla="*/ 73819 w 335756"/>
              <a:gd name="T9" fmla="*/ 116681 h 257175"/>
              <a:gd name="T10" fmla="*/ 33338 w 335756"/>
              <a:gd name="T11" fmla="*/ 69056 h 257175"/>
              <a:gd name="T12" fmla="*/ 0 w 335756"/>
              <a:gd name="T13" fmla="*/ 0 h 2571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5756" h="257175">
                <a:moveTo>
                  <a:pt x="335756" y="257175"/>
                </a:moveTo>
                <a:cubicBezTo>
                  <a:pt x="304800" y="241697"/>
                  <a:pt x="273844" y="226219"/>
                  <a:pt x="247650" y="214313"/>
                </a:cubicBezTo>
                <a:cubicBezTo>
                  <a:pt x="221456" y="202407"/>
                  <a:pt x="202406" y="196057"/>
                  <a:pt x="178594" y="185738"/>
                </a:cubicBezTo>
                <a:cubicBezTo>
                  <a:pt x="154782" y="175419"/>
                  <a:pt x="122237" y="163909"/>
                  <a:pt x="104775" y="152400"/>
                </a:cubicBezTo>
                <a:cubicBezTo>
                  <a:pt x="87313" y="140891"/>
                  <a:pt x="73819" y="116681"/>
                  <a:pt x="73819" y="116681"/>
                </a:cubicBezTo>
                <a:cubicBezTo>
                  <a:pt x="61913" y="102790"/>
                  <a:pt x="45641" y="88503"/>
                  <a:pt x="33338" y="69056"/>
                </a:cubicBezTo>
                <a:cubicBezTo>
                  <a:pt x="21035" y="49609"/>
                  <a:pt x="0" y="0"/>
                  <a:pt x="0" y="0"/>
                </a:cubicBezTo>
              </a:path>
            </a:pathLst>
          </a:custGeom>
          <a:noFill/>
          <a:ln w="952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6462" name="Прямая соединительная линия 37"/>
          <p:cNvCxnSpPr>
            <a:cxnSpLocks noChangeShapeType="1"/>
          </p:cNvCxnSpPr>
          <p:nvPr/>
        </p:nvCxnSpPr>
        <p:spPr bwMode="auto">
          <a:xfrm flipH="1">
            <a:off x="5443538" y="3905250"/>
            <a:ext cx="71437" cy="142875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25521</TotalTime>
  <Words>72</Words>
  <Application>Microsoft Office PowerPoint</Application>
  <PresentationFormat>Экран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Impact</vt:lpstr>
      <vt:lpstr>Times New Roman</vt:lpstr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User4</dc:creator>
  <cp:lastModifiedBy>AWC</cp:lastModifiedBy>
  <cp:revision>1229</cp:revision>
  <cp:lastPrinted>2013-09-13T05:52:40Z</cp:lastPrinted>
  <dcterms:created xsi:type="dcterms:W3CDTF">2010-09-16T13:53:53Z</dcterms:created>
  <dcterms:modified xsi:type="dcterms:W3CDTF">2013-10-11T10:48:20Z</dcterms:modified>
</cp:coreProperties>
</file>