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9" r:id="rId1"/>
  </p:sldMasterIdLst>
  <p:notesMasterIdLst>
    <p:notesMasterId r:id="rId3"/>
  </p:notesMasterIdLst>
  <p:handoutMasterIdLst>
    <p:handoutMasterId r:id="rId4"/>
  </p:handoutMasterIdLst>
  <p:sldIdLst>
    <p:sldId id="337" r:id="rId2"/>
  </p:sldIdLst>
  <p:sldSz cx="9144000" cy="6858000" type="screen4x3"/>
  <p:notesSz cx="10020300" cy="68881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00CC"/>
    <a:srgbClr val="FBFDB5"/>
    <a:srgbClr val="00FFFF"/>
    <a:srgbClr val="66FF33"/>
    <a:srgbClr val="AAB5E4"/>
    <a:srgbClr val="FFB9FF"/>
    <a:srgbClr val="FF99FF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214" autoAdjust="0"/>
    <p:restoredTop sz="94387" autoAdjust="0"/>
  </p:normalViewPr>
  <p:slideViewPr>
    <p:cSldViewPr>
      <p:cViewPr>
        <p:scale>
          <a:sx n="93" d="100"/>
          <a:sy n="93" d="100"/>
        </p:scale>
        <p:origin x="-1362" y="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813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76900" y="0"/>
            <a:ext cx="4341813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0FC473A-B20F-41C8-B21F-396E7729AA20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42088"/>
            <a:ext cx="4341813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76900" y="6542088"/>
            <a:ext cx="4341813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4315255-0B20-40DA-A3FB-3C6A7240A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053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813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76900" y="0"/>
            <a:ext cx="4341813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06784E3-C514-44AF-B58F-8FA5A6C577F5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4875" cy="2582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01713" y="3271838"/>
            <a:ext cx="8016875" cy="31003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42088"/>
            <a:ext cx="4341813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76900" y="6542088"/>
            <a:ext cx="4341813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159C528-6DB4-436D-9622-C8F3EFD62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1430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맑은 고딕" pitchFamily="50" charset="-127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D8C834-A101-49A1-97AE-0B40CBD2EADB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1379-9CCB-4A7D-82CC-F1539B0B9E3A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0EBC6-D1CC-43C4-92A3-6D2AFC026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10FF5-D64B-46A2-9387-97355B9C9CCF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861C1-CF97-48A1-847A-CA20BC0FE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A5B8F-2DE9-4C83-91AD-474DBB2BC09B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359A8-0553-4B93-9AB1-CA3A028D4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FA02C-AD45-4642-8CA5-8A4B32E09B61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5448F-3E49-46C0-BDC5-8FD66CA8C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7774F-D0FC-49C5-BFD5-967B084E4D39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1DB77-A38E-4B82-852D-A405792B3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D4E59-CBDE-46BF-9301-045449608852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9626D-7C30-4810-A0D3-EF5B189A1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7BC02-7CC2-4FAB-817D-062E010EBB0E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83E55-492D-4EB3-9763-C1568D3D6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47E9D-3E43-4410-BA55-83C253A55489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32A42-847A-4426-8FCD-88D9E2283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7997C-069F-4BB4-A893-56AA7C9EE68D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00F57-414B-4F2D-9F63-FB4D70F52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9589E-3EFD-48C6-8843-A8F8664C89F4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9D36A-FA7F-424F-85E5-7701D405D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20103-673B-4359-94CC-86276609CB92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1CA85-43A2-40BE-AE8C-EE24268B8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6521AD0-C89B-452F-B741-7C787A538B20}" type="datetimeFigureOut">
              <a:rPr lang="ru-RU"/>
              <a:pPr>
                <a:defRPr/>
              </a:pPr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58541AF-3A16-40BB-AF1C-4FDC5EC1F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Прямоугольник 99"/>
          <p:cNvSpPr/>
          <p:nvPr/>
        </p:nvSpPr>
        <p:spPr>
          <a:xfrm>
            <a:off x="4572000" y="1714500"/>
            <a:ext cx="4429125" cy="1214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altLang="ko-KR" sz="16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Реконструкция </a:t>
            </a:r>
            <a:r>
              <a:rPr lang="ru-RU" altLang="ko-KR" sz="1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автомобильной </a:t>
            </a:r>
            <a:r>
              <a:rPr lang="ru-RU" altLang="ko-KR" sz="16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дороги «Обход </a:t>
            </a:r>
            <a:r>
              <a:rPr lang="ru-RU" altLang="ko-KR" sz="160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г.Тараз</a:t>
            </a:r>
            <a:r>
              <a:rPr lang="ru-RU" altLang="ko-KR" sz="1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», км 483-536 </a:t>
            </a:r>
            <a:br>
              <a:rPr lang="ru-RU" altLang="ko-KR" sz="1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</a:br>
            <a:r>
              <a:rPr lang="ru-RU" altLang="ko-KR" sz="1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генподрядчик</a:t>
            </a:r>
            <a:r>
              <a:rPr lang="ru-RU" altLang="ko-KR" sz="16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: Филиал АО «KCC </a:t>
            </a:r>
            <a:r>
              <a:rPr lang="ru-RU" altLang="ko-KR" sz="160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Engineering</a:t>
            </a:r>
            <a:r>
              <a:rPr lang="ru-RU" altLang="ko-KR" sz="16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 &amp;</a:t>
            </a:r>
            <a:r>
              <a:rPr lang="ru-RU" altLang="ko-KR" sz="160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Construction</a:t>
            </a:r>
            <a:r>
              <a:rPr lang="ru-RU" altLang="ko-KR" sz="16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 </a:t>
            </a:r>
            <a:r>
              <a:rPr lang="ru-RU" altLang="ko-KR" sz="1600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Co</a:t>
            </a:r>
            <a:r>
              <a:rPr lang="ru-RU" altLang="ko-KR" sz="1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굴림" charset="-127"/>
              </a:rPr>
              <a:t>.»</a:t>
            </a:r>
            <a:endParaRPr lang="ru-RU" sz="1600" dirty="0">
              <a:solidFill>
                <a:srgbClr val="0000CC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178169"/>
              </p:ext>
            </p:extLst>
          </p:nvPr>
        </p:nvGraphicFramePr>
        <p:xfrm>
          <a:off x="107950" y="531813"/>
          <a:ext cx="2392794" cy="2497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0142"/>
                <a:gridCol w="1232652"/>
              </a:tblGrid>
              <a:tr h="424899">
                <a:tc>
                  <a:txBody>
                    <a:bodyPr/>
                    <a:lstStyle/>
                    <a:p>
                      <a:r>
                        <a:rPr lang="ru-RU" sz="7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Генеральный подрядчик</a:t>
                      </a:r>
                      <a:endParaRPr lang="ru-RU" sz="7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7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Филиал</a:t>
                      </a:r>
                      <a:r>
                        <a:rPr kumimoji="0" lang="en-US" sz="7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АО «KCC Engineering &amp;Construction Co.»</a:t>
                      </a:r>
                      <a:endParaRPr lang="ru-RU" sz="7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4581">
                <a:tc>
                  <a:txBody>
                    <a:bodyPr/>
                    <a:lstStyle/>
                    <a:p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Первоначальная стоимость </a:t>
                      </a:r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контракта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7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14,8 </a:t>
                      </a:r>
                      <a:r>
                        <a:rPr kumimoji="0" lang="ru-RU" sz="700" b="0" kern="120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млрд.тенге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4581">
                <a:tc>
                  <a:txBody>
                    <a:bodyPr/>
                    <a:lstStyle/>
                    <a:p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 строительства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август 2013 – август 2015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4581">
                <a:tc>
                  <a:txBody>
                    <a:bodyPr/>
                    <a:lstStyle/>
                    <a:p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Освоено в 2013 году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7 680,0</a:t>
                      </a:r>
                      <a:r>
                        <a:rPr lang="ru-RU" sz="7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млн.</a:t>
                      </a:r>
                      <a:r>
                        <a:rPr lang="ru-RU" sz="7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тенге</a:t>
                      </a:r>
                      <a:endParaRPr lang="ru-RU" sz="7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5415">
                <a:tc>
                  <a:txBody>
                    <a:bodyPr/>
                    <a:lstStyle/>
                    <a:p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Освоено в 2014 году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5 800,0 млн тенге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4581">
                <a:tc>
                  <a:txBody>
                    <a:bodyPr/>
                    <a:lstStyle/>
                    <a:p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r>
                        <a:rPr lang="ru-RU" sz="7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освоения </a:t>
                      </a:r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2015 г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3 532,0 млн тенге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4581">
                <a:tc>
                  <a:txBody>
                    <a:bodyPr/>
                    <a:lstStyle/>
                    <a:p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Инженер КНС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7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Kocks</a:t>
                      </a:r>
                      <a:r>
                        <a:rPr kumimoji="0" lang="en-US" sz="7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Consult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4740">
                <a:tc>
                  <a:txBody>
                    <a:bodyPr/>
                    <a:lstStyle/>
                    <a:p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Автор проекта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7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ТОО «</a:t>
                      </a:r>
                      <a:r>
                        <a:rPr kumimoji="0" lang="ru-RU" sz="7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КарагандаКаздорпроект</a:t>
                      </a:r>
                      <a:r>
                        <a:rPr kumimoji="0" lang="ru-RU" sz="7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4581">
                <a:tc>
                  <a:txBody>
                    <a:bodyPr/>
                    <a:lstStyle/>
                    <a:p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техники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156 ед.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4581">
                <a:tc>
                  <a:txBody>
                    <a:bodyPr/>
                    <a:lstStyle/>
                    <a:p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персонала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303 чел.</a:t>
                      </a:r>
                      <a:endParaRPr lang="ru-RU" sz="7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4754563" y="2074863"/>
            <a:ext cx="642937" cy="14287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754563" y="2235200"/>
            <a:ext cx="642937" cy="142875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4563" y="2387600"/>
            <a:ext cx="642937" cy="214313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383213" y="2066925"/>
            <a:ext cx="1746250" cy="182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Цементобетонное покрытие, </a:t>
            </a:r>
            <a:r>
              <a:rPr lang="en-US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h=25 </a:t>
            </a:r>
            <a:r>
              <a:rPr lang="ru-RU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386388" y="2273300"/>
            <a:ext cx="1476375" cy="95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Основание из ЩПЦС, </a:t>
            </a:r>
            <a:r>
              <a:rPr lang="en-US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h=</a:t>
            </a:r>
            <a:r>
              <a:rPr lang="ru-RU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</a:t>
            </a:r>
            <a:r>
              <a:rPr lang="en-US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386388" y="2438400"/>
            <a:ext cx="1368425" cy="133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Основание из ПГС, </a:t>
            </a:r>
            <a:r>
              <a:rPr lang="en-US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h=</a:t>
            </a:r>
            <a:r>
              <a:rPr lang="ru-RU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35</a:t>
            </a:r>
            <a:r>
              <a:rPr lang="en-US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7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5618163" y="1765300"/>
            <a:ext cx="2239962" cy="142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КОНСТРУКЦИЯ ДОРОЖНОЙ ОДЕЖДЫ</a:t>
            </a:r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3714750" y="5327650"/>
          <a:ext cx="2643207" cy="1419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077"/>
                <a:gridCol w="763999"/>
                <a:gridCol w="571504"/>
                <a:gridCol w="428627"/>
              </a:tblGrid>
              <a:tr h="333940"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</a:t>
                      </a:r>
                    </a:p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материала 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Контрактный</a:t>
                      </a:r>
                    </a:p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2015 г.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7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Щебень, тыс.м3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423,1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700" kern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423,1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7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Битум </a:t>
                      </a:r>
                      <a:r>
                        <a:rPr lang="ru-RU" sz="7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тыс.тн</a:t>
                      </a:r>
                      <a:endParaRPr lang="ru-RU" sz="7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20,9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700" kern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19,1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7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ПГС, тыс.м3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389,8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234315" algn="l"/>
                          <a:tab pos="426085" algn="ctr"/>
                        </a:tabLst>
                      </a:pPr>
                      <a:r>
                        <a:rPr lang="ru-RU" sz="700" kern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389,8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7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Цемент,</a:t>
                      </a:r>
                      <a:r>
                        <a:rPr lang="ru-RU" sz="7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7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тыс.тн</a:t>
                      </a:r>
                      <a:endParaRPr lang="ru-RU" sz="7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40,4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700" kern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70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ЖБИ, тыс.м3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8,131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700" kern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8,131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6500813" y="4195763"/>
          <a:ext cx="2484468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0449"/>
                <a:gridCol w="1314019"/>
              </a:tblGrid>
              <a:tr h="3847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дорожно-строительной техники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Потребность</a:t>
                      </a:r>
                    </a:p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2015 год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Бульдозер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Экскаватор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Погрузчик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Автогрейдер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Катки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Автосамосвалы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Асфальтоукладчик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Бетоукладчик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ЦБЗ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254">
                <a:tc>
                  <a:txBody>
                    <a:bodyPr/>
                    <a:lstStyle/>
                    <a:p>
                      <a:r>
                        <a:rPr lang="ru-RU" sz="7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7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156</a:t>
                      </a:r>
                      <a:endParaRPr lang="ru-RU" sz="7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7" name="Таблица 31"/>
          <p:cNvGraphicFramePr>
            <a:graphicFrameLocks noGrp="1"/>
          </p:cNvGraphicFramePr>
          <p:nvPr/>
        </p:nvGraphicFramePr>
        <p:xfrm>
          <a:off x="6513513" y="3160713"/>
          <a:ext cx="2487598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655"/>
                <a:gridCol w="1291943"/>
              </a:tblGrid>
              <a:tr h="262986"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Персонал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Потребность</a:t>
                      </a:r>
                    </a:p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2015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5324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Иностранный персонал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1043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Местный персонал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8" name="Прямоугольник 61"/>
          <p:cNvSpPr/>
          <p:nvPr/>
        </p:nvSpPr>
        <p:spPr>
          <a:xfrm>
            <a:off x="6588125" y="2924175"/>
            <a:ext cx="2376488" cy="217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ПЕРСОНАЛ</a:t>
            </a:r>
          </a:p>
        </p:txBody>
      </p:sp>
      <p:sp>
        <p:nvSpPr>
          <p:cNvPr id="69" name="Прямоугольник 61"/>
          <p:cNvSpPr/>
          <p:nvPr/>
        </p:nvSpPr>
        <p:spPr>
          <a:xfrm>
            <a:off x="6372225" y="3933825"/>
            <a:ext cx="2736850" cy="287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ДОРОЖНО-СТРОИТЕЛЬНАЯ ТЕХНИКА</a:t>
            </a:r>
          </a:p>
        </p:txBody>
      </p:sp>
      <p:graphicFrame>
        <p:nvGraphicFramePr>
          <p:cNvPr id="70" name="Таблица 42"/>
          <p:cNvGraphicFramePr>
            <a:graphicFrameLocks noGrp="1"/>
          </p:cNvGraphicFramePr>
          <p:nvPr/>
        </p:nvGraphicFramePr>
        <p:xfrm>
          <a:off x="107950" y="5330825"/>
          <a:ext cx="3535356" cy="1406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901"/>
                <a:gridCol w="2357455"/>
              </a:tblGrid>
              <a:tr h="296615"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организации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работы</a:t>
                      </a:r>
                      <a:endParaRPr lang="ru-RU" sz="7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2800">
                <a:tc>
                  <a:txBody>
                    <a:bodyPr/>
                    <a:lstStyle/>
                    <a:p>
                      <a:r>
                        <a:rPr lang="ru-RU" sz="7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ТОО «АИС»</a:t>
                      </a:r>
                      <a:endParaRPr lang="tr-TR" sz="7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Земляные работы, подстилающий слой</a:t>
                      </a:r>
                      <a:endParaRPr lang="ru-RU" sz="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800">
                <a:tc>
                  <a:txBody>
                    <a:bodyPr/>
                    <a:lstStyle/>
                    <a:p>
                      <a:pPr algn="l"/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ТОО «МТС»</a:t>
                      </a:r>
                      <a:endParaRPr lang="ru-RU" sz="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Земляные работы и трубы, подстилающий слой</a:t>
                      </a:r>
                      <a:endParaRPr lang="ru-RU" sz="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1462">
                <a:tc>
                  <a:txBody>
                    <a:bodyPr/>
                    <a:lstStyle/>
                    <a:p>
                      <a:pPr algn="l"/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ТОО «</a:t>
                      </a:r>
                      <a:r>
                        <a:rPr lang="ru-RU" sz="7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Сондо</a:t>
                      </a:r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Укладка</a:t>
                      </a:r>
                      <a:r>
                        <a:rPr lang="ru-RU" sz="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7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констр</a:t>
                      </a:r>
                      <a:r>
                        <a:rPr lang="ru-RU" sz="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слоев из ЩПЦС, черного щебня, </a:t>
                      </a:r>
                      <a:r>
                        <a:rPr lang="ru-RU" sz="7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кр</a:t>
                      </a:r>
                      <a:r>
                        <a:rPr lang="ru-RU" sz="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/з а/бетона, ЩМА. ц/бетона</a:t>
                      </a:r>
                      <a:endParaRPr lang="ru-RU" sz="7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2800">
                <a:tc>
                  <a:txBody>
                    <a:bodyPr/>
                    <a:lstStyle/>
                    <a:p>
                      <a:pPr algn="l"/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ТОО «АЗМК»</a:t>
                      </a:r>
                      <a:endParaRPr lang="ru-RU" sz="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Искусственные</a:t>
                      </a:r>
                      <a:r>
                        <a:rPr lang="ru-RU" sz="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сооружения, мосты и путепроводы</a:t>
                      </a:r>
                      <a:endParaRPr lang="ru-RU" sz="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2111">
                <a:tc>
                  <a:txBody>
                    <a:bodyPr/>
                    <a:lstStyle/>
                    <a:p>
                      <a:pPr algn="l"/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ТОО «</a:t>
                      </a:r>
                      <a:r>
                        <a:rPr lang="ru-RU" sz="7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Энерджи</a:t>
                      </a:r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-ТАРАЗ»</a:t>
                      </a:r>
                      <a:endParaRPr lang="ru-RU" sz="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Переустройство коммуникации, освещение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065963" y="1939925"/>
            <a:ext cx="674687" cy="904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67550" y="2005013"/>
            <a:ext cx="673100" cy="11271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067550" y="2108200"/>
            <a:ext cx="674688" cy="163513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67550" y="2274888"/>
            <a:ext cx="676275" cy="20955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067550" y="2479675"/>
            <a:ext cx="673100" cy="295275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675563" y="1930400"/>
            <a:ext cx="1082675" cy="106363"/>
          </a:xfrm>
          <a:prstGeom prst="rect">
            <a:avLst/>
          </a:prstGeom>
          <a:noFill/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700" dirty="0">
                <a:latin typeface="Arial" pitchFamily="34" charset="0"/>
                <a:cs typeface="Arial" pitchFamily="34" charset="0"/>
              </a:rPr>
              <a:t>ЩМА , </a:t>
            </a:r>
            <a:r>
              <a:rPr lang="en-US" sz="700" dirty="0">
                <a:latin typeface="Arial" pitchFamily="34" charset="0"/>
                <a:cs typeface="Arial" pitchFamily="34" charset="0"/>
              </a:rPr>
              <a:t>h=6 </a:t>
            </a:r>
            <a:r>
              <a:rPr lang="ru-RU" sz="700" dirty="0">
                <a:latin typeface="Arial" pitchFamily="34" charset="0"/>
                <a:cs typeface="Arial" pitchFamily="34" charset="0"/>
              </a:rPr>
              <a:t>см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683500" y="2032000"/>
            <a:ext cx="947738" cy="76200"/>
          </a:xfrm>
          <a:prstGeom prst="rect">
            <a:avLst/>
          </a:prstGeom>
          <a:noFill/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700" dirty="0">
                <a:latin typeface="Arial" pitchFamily="34" charset="0"/>
                <a:cs typeface="Arial" pitchFamily="34" charset="0"/>
              </a:rPr>
              <a:t>к/з а/б, </a:t>
            </a:r>
            <a:r>
              <a:rPr lang="en-US" sz="700" dirty="0">
                <a:latin typeface="Arial" pitchFamily="34" charset="0"/>
                <a:cs typeface="Arial" pitchFamily="34" charset="0"/>
              </a:rPr>
              <a:t>h=9</a:t>
            </a:r>
            <a:r>
              <a:rPr lang="ru-RU" sz="700" dirty="0">
                <a:latin typeface="Arial" pitchFamily="34" charset="0"/>
                <a:cs typeface="Arial" pitchFamily="34" charset="0"/>
              </a:rPr>
              <a:t>см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694613" y="2082800"/>
            <a:ext cx="1258887" cy="142875"/>
          </a:xfrm>
          <a:prstGeom prst="rect">
            <a:avLst/>
          </a:prstGeom>
          <a:noFill/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7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700" dirty="0">
                <a:latin typeface="Arial" pitchFamily="34" charset="0"/>
                <a:cs typeface="Arial" pitchFamily="34" charset="0"/>
              </a:rPr>
              <a:t>черный щебень, </a:t>
            </a:r>
            <a:r>
              <a:rPr lang="en-US" sz="700" dirty="0">
                <a:latin typeface="Arial" pitchFamily="34" charset="0"/>
                <a:cs typeface="Arial" pitchFamily="34" charset="0"/>
              </a:rPr>
              <a:t>h=12</a:t>
            </a:r>
            <a:r>
              <a:rPr lang="ru-RU" sz="700" dirty="0">
                <a:latin typeface="Arial" pitchFamily="34" charset="0"/>
                <a:cs typeface="Arial" pitchFamily="34" charset="0"/>
              </a:rPr>
              <a:t> см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693025" y="2319338"/>
            <a:ext cx="1165225" cy="169862"/>
          </a:xfrm>
          <a:prstGeom prst="rect">
            <a:avLst/>
          </a:prstGeom>
          <a:noFill/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700" dirty="0">
                <a:latin typeface="Arial" pitchFamily="34" charset="0"/>
                <a:cs typeface="Arial" pitchFamily="34" charset="0"/>
              </a:rPr>
              <a:t>ЩПЦС, </a:t>
            </a:r>
            <a:r>
              <a:rPr lang="en-US" sz="700" dirty="0">
                <a:latin typeface="Arial" pitchFamily="34" charset="0"/>
                <a:cs typeface="Arial" pitchFamily="34" charset="0"/>
              </a:rPr>
              <a:t>h=15 </a:t>
            </a:r>
            <a:r>
              <a:rPr lang="ru-RU" sz="700" dirty="0">
                <a:latin typeface="Arial" pitchFamily="34" charset="0"/>
                <a:cs typeface="Arial" pitchFamily="34" charset="0"/>
              </a:rPr>
              <a:t>см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715250" y="2597150"/>
            <a:ext cx="857250" cy="117475"/>
          </a:xfrm>
          <a:prstGeom prst="rect">
            <a:avLst/>
          </a:prstGeom>
          <a:noFill/>
          <a:ln>
            <a:solidFill>
              <a:srgbClr val="FFFFFF">
                <a:alpha val="0"/>
              </a:srgb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700" dirty="0">
                <a:latin typeface="Arial" pitchFamily="34" charset="0"/>
                <a:cs typeface="Arial" pitchFamily="34" charset="0"/>
              </a:rPr>
              <a:t>ПГС, </a:t>
            </a:r>
            <a:r>
              <a:rPr lang="en-US" sz="700" dirty="0">
                <a:latin typeface="Arial" pitchFamily="34" charset="0"/>
                <a:cs typeface="Arial" pitchFamily="34" charset="0"/>
              </a:rPr>
              <a:t>h=23 </a:t>
            </a:r>
            <a:r>
              <a:rPr lang="ru-RU" sz="700" dirty="0">
                <a:latin typeface="Arial" pitchFamily="34" charset="0"/>
                <a:cs typeface="Arial" pitchFamily="34" charset="0"/>
              </a:rPr>
              <a:t>см </a:t>
            </a:r>
          </a:p>
        </p:txBody>
      </p:sp>
      <p:grpSp>
        <p:nvGrpSpPr>
          <p:cNvPr id="3" name="그룹 1"/>
          <p:cNvGrpSpPr>
            <a:grpSpLocks/>
          </p:cNvGrpSpPr>
          <p:nvPr/>
        </p:nvGrpSpPr>
        <p:grpSpPr bwMode="auto">
          <a:xfrm>
            <a:off x="2560638" y="547688"/>
            <a:ext cx="6429375" cy="1143000"/>
            <a:chOff x="142875" y="429237"/>
            <a:chExt cx="8858250" cy="1513863"/>
          </a:xfrm>
        </p:grpSpPr>
        <p:sp>
          <p:nvSpPr>
            <p:cNvPr id="41" name="Oval 371"/>
            <p:cNvSpPr>
              <a:spLocks noChangeArrowheads="1"/>
            </p:cNvSpPr>
            <p:nvPr/>
          </p:nvSpPr>
          <p:spPr bwMode="auto">
            <a:xfrm>
              <a:off x="5472100" y="1088740"/>
              <a:ext cx="154718" cy="169546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42" name="직사각형 108"/>
            <p:cNvSpPr/>
            <p:nvPr/>
          </p:nvSpPr>
          <p:spPr bwMode="auto">
            <a:xfrm>
              <a:off x="142875" y="429237"/>
              <a:ext cx="8858250" cy="151386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eaLnBrk="0" hangingPunct="0">
                <a:defRPr/>
              </a:pPr>
              <a:endParaRPr lang="ko-KR" altLang="en-US">
                <a:solidFill>
                  <a:schemeClr val="tx1"/>
                </a:solidFill>
                <a:latin typeface="Arial" charset="0"/>
                <a:ea typeface="굴림" charset="-127"/>
              </a:endParaRPr>
            </a:p>
          </p:txBody>
        </p:sp>
        <p:sp>
          <p:nvSpPr>
            <p:cNvPr id="96" name="TextBox 10"/>
            <p:cNvSpPr txBox="1">
              <a:spLocks noChangeArrowheads="1"/>
            </p:cNvSpPr>
            <p:nvPr/>
          </p:nvSpPr>
          <p:spPr bwMode="auto">
            <a:xfrm>
              <a:off x="7878473" y="555365"/>
              <a:ext cx="1039579" cy="30572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defPPr>
                <a:defRPr lang="ru-RU"/>
              </a:defPPr>
              <a:lvl1pPr algn="ctr" eaLnBrk="1" hangingPunct="1">
                <a:defRPr sz="900" b="1">
                  <a:solidFill>
                    <a:srgbClr val="FFFFFF"/>
                  </a:solidFill>
                  <a:latin typeface="Times New Roman" pitchFamily="18" charset="0"/>
                  <a:ea typeface="굴림" charset="-127"/>
                  <a:cs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ru-RU" altLang="ko-KR" dirty="0" err="1" smtClean="0"/>
                <a:t>Шымкет</a:t>
              </a:r>
              <a:endParaRPr lang="ru-RU" dirty="0"/>
            </a:p>
          </p:txBody>
        </p:sp>
        <p:cxnSp>
          <p:nvCxnSpPr>
            <p:cNvPr id="47" name="Прямая соединительная линия 20"/>
            <p:cNvCxnSpPr>
              <a:cxnSpLocks noChangeShapeType="1"/>
            </p:cNvCxnSpPr>
            <p:nvPr/>
          </p:nvCxnSpPr>
          <p:spPr bwMode="auto">
            <a:xfrm rot="5400000">
              <a:off x="8388573" y="1371196"/>
              <a:ext cx="319593" cy="0"/>
            </a:xfrm>
            <a:prstGeom prst="lin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</p:cxnSp>
        <p:sp>
          <p:nvSpPr>
            <p:cNvPr id="49" name="Oval 371"/>
            <p:cNvSpPr>
              <a:spLocks noChangeArrowheads="1"/>
            </p:cNvSpPr>
            <p:nvPr/>
          </p:nvSpPr>
          <p:spPr bwMode="auto">
            <a:xfrm>
              <a:off x="3539157" y="1559214"/>
              <a:ext cx="142214" cy="141652"/>
            </a:xfrm>
            <a:prstGeom prst="ellipse">
              <a:avLst/>
            </a:prstGeom>
            <a:solidFill>
              <a:srgbClr val="FF66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cxnSp>
          <p:nvCxnSpPr>
            <p:cNvPr id="50" name="Прямая соединительная линия 20"/>
            <p:cNvCxnSpPr>
              <a:cxnSpLocks noChangeShapeType="1"/>
            </p:cNvCxnSpPr>
            <p:nvPr/>
          </p:nvCxnSpPr>
          <p:spPr bwMode="auto">
            <a:xfrm rot="5400000">
              <a:off x="357093" y="1390119"/>
              <a:ext cx="319593" cy="0"/>
            </a:xfrm>
            <a:prstGeom prst="line">
              <a:avLst/>
            </a:prstGeom>
            <a:noFill/>
            <a:ln w="50800" algn="ctr">
              <a:solidFill>
                <a:schemeClr val="tx1"/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8"/>
                </a:srgbClr>
              </a:outerShdw>
            </a:effectLst>
          </p:spPr>
        </p:cxnSp>
        <p:sp>
          <p:nvSpPr>
            <p:cNvPr id="3304" name="직사각형 135"/>
            <p:cNvSpPr>
              <a:spLocks noChangeArrowheads="1"/>
            </p:cNvSpPr>
            <p:nvPr/>
          </p:nvSpPr>
          <p:spPr bwMode="auto">
            <a:xfrm>
              <a:off x="587373" y="1344804"/>
              <a:ext cx="7948318" cy="13964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ko-KR" altLang="en-US"/>
            </a:p>
          </p:txBody>
        </p:sp>
        <p:sp>
          <p:nvSpPr>
            <p:cNvPr id="52" name="AutoShape 372"/>
            <p:cNvSpPr>
              <a:spLocks noChangeArrowheads="1"/>
            </p:cNvSpPr>
            <p:nvPr/>
          </p:nvSpPr>
          <p:spPr bwMode="auto">
            <a:xfrm rot="10800000" flipV="1">
              <a:off x="1549575" y="1484440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53" name="AutoShape 372"/>
            <p:cNvSpPr>
              <a:spLocks noChangeArrowheads="1"/>
            </p:cNvSpPr>
            <p:nvPr/>
          </p:nvSpPr>
          <p:spPr bwMode="auto">
            <a:xfrm rot="10800000" flipV="1">
              <a:off x="1416051" y="1484440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55" name="AutoShape 372"/>
            <p:cNvSpPr>
              <a:spLocks noChangeArrowheads="1"/>
            </p:cNvSpPr>
            <p:nvPr/>
          </p:nvSpPr>
          <p:spPr bwMode="auto">
            <a:xfrm rot="10800000" flipV="1">
              <a:off x="1981384" y="1484922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58" name="AutoShape 372"/>
            <p:cNvSpPr>
              <a:spLocks noChangeArrowheads="1"/>
            </p:cNvSpPr>
            <p:nvPr/>
          </p:nvSpPr>
          <p:spPr bwMode="auto">
            <a:xfrm rot="10800000" flipV="1">
              <a:off x="5725884" y="1480516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59" name="AutoShape 372"/>
            <p:cNvSpPr>
              <a:spLocks noChangeArrowheads="1"/>
            </p:cNvSpPr>
            <p:nvPr/>
          </p:nvSpPr>
          <p:spPr bwMode="auto">
            <a:xfrm rot="10800000" flipV="1">
              <a:off x="5869895" y="1480516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60" name="AutoShape 372"/>
            <p:cNvSpPr>
              <a:spLocks noChangeArrowheads="1"/>
            </p:cNvSpPr>
            <p:nvPr/>
          </p:nvSpPr>
          <p:spPr bwMode="auto">
            <a:xfrm rot="10800000" flipV="1">
              <a:off x="6445937" y="1480516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61" name="AutoShape 372"/>
            <p:cNvSpPr>
              <a:spLocks noChangeArrowheads="1"/>
            </p:cNvSpPr>
            <p:nvPr/>
          </p:nvSpPr>
          <p:spPr bwMode="auto">
            <a:xfrm rot="10800000" flipV="1">
              <a:off x="7137627" y="1480515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63" name="AutoShape 372"/>
            <p:cNvSpPr>
              <a:spLocks noChangeArrowheads="1"/>
            </p:cNvSpPr>
            <p:nvPr/>
          </p:nvSpPr>
          <p:spPr bwMode="auto">
            <a:xfrm rot="10800000" flipV="1">
              <a:off x="8327498" y="1496891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65" name="Oval 371"/>
            <p:cNvSpPr>
              <a:spLocks noChangeArrowheads="1"/>
            </p:cNvSpPr>
            <p:nvPr/>
          </p:nvSpPr>
          <p:spPr bwMode="auto">
            <a:xfrm>
              <a:off x="1953243" y="1095127"/>
              <a:ext cx="154718" cy="169519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3332" name="빗면 1"/>
            <p:cNvSpPr>
              <a:spLocks noChangeArrowheads="1"/>
            </p:cNvSpPr>
            <p:nvPr/>
          </p:nvSpPr>
          <p:spPr bwMode="auto">
            <a:xfrm>
              <a:off x="6921264" y="1700271"/>
              <a:ext cx="190493" cy="157104"/>
            </a:xfrm>
            <a:prstGeom prst="bevel">
              <a:avLst>
                <a:gd name="adj" fmla="val 12500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ko-KR" altLang="en-US"/>
            </a:p>
          </p:txBody>
        </p:sp>
        <p:sp>
          <p:nvSpPr>
            <p:cNvPr id="3333" name="빗면 1"/>
            <p:cNvSpPr>
              <a:spLocks noChangeArrowheads="1"/>
            </p:cNvSpPr>
            <p:nvPr/>
          </p:nvSpPr>
          <p:spPr bwMode="auto">
            <a:xfrm>
              <a:off x="7281613" y="1700271"/>
              <a:ext cx="190493" cy="155517"/>
            </a:xfrm>
            <a:prstGeom prst="bevel">
              <a:avLst>
                <a:gd name="adj" fmla="val 12500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ko-KR" altLang="en-US"/>
            </a:p>
          </p:txBody>
        </p:sp>
        <p:sp>
          <p:nvSpPr>
            <p:cNvPr id="72" name="AutoShape 372"/>
            <p:cNvSpPr>
              <a:spLocks noChangeArrowheads="1"/>
            </p:cNvSpPr>
            <p:nvPr/>
          </p:nvSpPr>
          <p:spPr bwMode="auto">
            <a:xfrm rot="10800000" flipV="1">
              <a:off x="1665222" y="1484440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3337" name="직사각형 104"/>
            <p:cNvSpPr>
              <a:spLocks noChangeArrowheads="1"/>
            </p:cNvSpPr>
            <p:nvPr/>
          </p:nvSpPr>
          <p:spPr bwMode="auto">
            <a:xfrm>
              <a:off x="738181" y="1413040"/>
              <a:ext cx="155569" cy="128540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ko-KR" altLang="en-US"/>
            </a:p>
          </p:txBody>
        </p:sp>
        <p:sp>
          <p:nvSpPr>
            <p:cNvPr id="3338" name="직사각형 104"/>
            <p:cNvSpPr>
              <a:spLocks noChangeArrowheads="1"/>
            </p:cNvSpPr>
            <p:nvPr/>
          </p:nvSpPr>
          <p:spPr bwMode="auto">
            <a:xfrm>
              <a:off x="585786" y="1268632"/>
              <a:ext cx="461964" cy="280769"/>
            </a:xfrm>
            <a:prstGeom prst="rect">
              <a:avLst/>
            </a:prstGeom>
            <a:solidFill>
              <a:srgbClr val="0000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ko-KR" altLang="en-US"/>
            </a:p>
          </p:txBody>
        </p:sp>
        <p:sp>
          <p:nvSpPr>
            <p:cNvPr id="75" name="AutoShape 372"/>
            <p:cNvSpPr>
              <a:spLocks noChangeArrowheads="1"/>
            </p:cNvSpPr>
            <p:nvPr/>
          </p:nvSpPr>
          <p:spPr bwMode="auto">
            <a:xfrm rot="10800000" flipV="1">
              <a:off x="1138860" y="1484440"/>
              <a:ext cx="115647" cy="166559"/>
            </a:xfrm>
            <a:prstGeom prst="triangle">
              <a:avLst>
                <a:gd name="adj" fmla="val 50000"/>
              </a:avLst>
            </a:prstGeom>
            <a:solidFill>
              <a:srgbClr val="FFC0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76" name="Oval 371"/>
            <p:cNvSpPr>
              <a:spLocks noChangeArrowheads="1"/>
            </p:cNvSpPr>
            <p:nvPr/>
          </p:nvSpPr>
          <p:spPr bwMode="auto">
            <a:xfrm>
              <a:off x="7281637" y="1556904"/>
              <a:ext cx="142214" cy="141652"/>
            </a:xfrm>
            <a:prstGeom prst="ellipse">
              <a:avLst/>
            </a:prstGeom>
            <a:solidFill>
              <a:srgbClr val="FF6600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77" name="Oval 371"/>
            <p:cNvSpPr>
              <a:spLocks noChangeArrowheads="1"/>
            </p:cNvSpPr>
            <p:nvPr/>
          </p:nvSpPr>
          <p:spPr bwMode="auto">
            <a:xfrm>
              <a:off x="5112061" y="1084773"/>
              <a:ext cx="154718" cy="169519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78" name="Oval 371"/>
            <p:cNvSpPr>
              <a:spLocks noChangeArrowheads="1"/>
            </p:cNvSpPr>
            <p:nvPr/>
          </p:nvSpPr>
          <p:spPr bwMode="auto">
            <a:xfrm>
              <a:off x="8279004" y="1087013"/>
              <a:ext cx="154718" cy="169519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79" name="Oval 371"/>
            <p:cNvSpPr>
              <a:spLocks noChangeArrowheads="1"/>
            </p:cNvSpPr>
            <p:nvPr/>
          </p:nvSpPr>
          <p:spPr bwMode="auto">
            <a:xfrm>
              <a:off x="1086913" y="1084225"/>
              <a:ext cx="154718" cy="169519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80" name="Oval 371"/>
            <p:cNvSpPr>
              <a:spLocks noChangeArrowheads="1"/>
            </p:cNvSpPr>
            <p:nvPr/>
          </p:nvSpPr>
          <p:spPr bwMode="auto">
            <a:xfrm>
              <a:off x="718444" y="1088672"/>
              <a:ext cx="154718" cy="169519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81" name="Oval 371"/>
            <p:cNvSpPr>
              <a:spLocks noChangeArrowheads="1"/>
            </p:cNvSpPr>
            <p:nvPr/>
          </p:nvSpPr>
          <p:spPr bwMode="auto">
            <a:xfrm>
              <a:off x="4609820" y="1082234"/>
              <a:ext cx="154718" cy="169519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82" name="Oval 371"/>
            <p:cNvSpPr>
              <a:spLocks noChangeArrowheads="1"/>
            </p:cNvSpPr>
            <p:nvPr/>
          </p:nvSpPr>
          <p:spPr bwMode="auto">
            <a:xfrm>
              <a:off x="4105783" y="1089851"/>
              <a:ext cx="154718" cy="169519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83" name="Oval 371"/>
            <p:cNvSpPr>
              <a:spLocks noChangeArrowheads="1"/>
            </p:cNvSpPr>
            <p:nvPr/>
          </p:nvSpPr>
          <p:spPr bwMode="auto">
            <a:xfrm>
              <a:off x="7922406" y="1086930"/>
              <a:ext cx="154718" cy="169519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84" name="Oval 371"/>
            <p:cNvSpPr>
              <a:spLocks noChangeArrowheads="1"/>
            </p:cNvSpPr>
            <p:nvPr/>
          </p:nvSpPr>
          <p:spPr bwMode="auto">
            <a:xfrm>
              <a:off x="7425648" y="1086930"/>
              <a:ext cx="154718" cy="169519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85" name="직사각형 104"/>
            <p:cNvSpPr>
              <a:spLocks noChangeArrowheads="1"/>
            </p:cNvSpPr>
            <p:nvPr/>
          </p:nvSpPr>
          <p:spPr bwMode="auto">
            <a:xfrm>
              <a:off x="7483193" y="1337555"/>
              <a:ext cx="688974" cy="15559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ko-KR" altLang="en-US">
                <a:latin typeface="Arial" charset="0"/>
                <a:ea typeface="굴림" charset="-127"/>
              </a:endParaRPr>
            </a:p>
          </p:txBody>
        </p:sp>
        <p:cxnSp>
          <p:nvCxnSpPr>
            <p:cNvPr id="86" name="Прямая соединительная линия 80"/>
            <p:cNvCxnSpPr/>
            <p:nvPr/>
          </p:nvCxnSpPr>
          <p:spPr bwMode="auto">
            <a:xfrm>
              <a:off x="8229035" y="1421658"/>
              <a:ext cx="13779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0"/>
            <p:cNvCxnSpPr/>
            <p:nvPr/>
          </p:nvCxnSpPr>
          <p:spPr bwMode="auto">
            <a:xfrm>
              <a:off x="8344958" y="1421658"/>
              <a:ext cx="4593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371"/>
            <p:cNvSpPr>
              <a:spLocks noChangeArrowheads="1"/>
            </p:cNvSpPr>
            <p:nvPr/>
          </p:nvSpPr>
          <p:spPr bwMode="auto">
            <a:xfrm>
              <a:off x="5472100" y="1088740"/>
              <a:ext cx="154718" cy="169546"/>
            </a:xfrm>
            <a:prstGeom prst="ellipse">
              <a:avLst/>
            </a:prstGeom>
            <a:solidFill>
              <a:srgbClr val="003399"/>
            </a:solidFill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ko-KR" altLang="ko-KR" sz="2400">
                <a:solidFill>
                  <a:srgbClr val="FFFFFF"/>
                </a:solidFill>
                <a:latin typeface="Times New Roman" pitchFamily="18" charset="0"/>
                <a:ea typeface="굴림" charset="-127"/>
              </a:endParaRPr>
            </a:p>
          </p:txBody>
        </p:sp>
        <p:sp>
          <p:nvSpPr>
            <p:cNvPr id="3375" name="직사각형 104"/>
            <p:cNvSpPr>
              <a:spLocks noChangeArrowheads="1"/>
            </p:cNvSpPr>
            <p:nvPr/>
          </p:nvSpPr>
          <p:spPr bwMode="auto">
            <a:xfrm>
              <a:off x="3473046" y="1340015"/>
              <a:ext cx="65977" cy="155575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ko-KR" altLang="en-US"/>
            </a:p>
          </p:txBody>
        </p:sp>
        <p:sp>
          <p:nvSpPr>
            <p:cNvPr id="90" name="직사각형 104"/>
            <p:cNvSpPr>
              <a:spLocks noChangeArrowheads="1"/>
            </p:cNvSpPr>
            <p:nvPr/>
          </p:nvSpPr>
          <p:spPr bwMode="auto">
            <a:xfrm>
              <a:off x="1048385" y="1337555"/>
              <a:ext cx="45931" cy="15559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ko-KR" altLang="en-US">
                <a:latin typeface="Arial" charset="0"/>
                <a:ea typeface="굴림" charset="-127"/>
              </a:endParaRPr>
            </a:p>
          </p:txBody>
        </p:sp>
        <p:sp>
          <p:nvSpPr>
            <p:cNvPr id="3377" name="직사각형 104"/>
            <p:cNvSpPr>
              <a:spLocks noChangeArrowheads="1"/>
            </p:cNvSpPr>
            <p:nvPr/>
          </p:nvSpPr>
          <p:spPr bwMode="auto">
            <a:xfrm>
              <a:off x="1099817" y="1336675"/>
              <a:ext cx="86690" cy="155517"/>
            </a:xfrm>
            <a:prstGeom prst="rect">
              <a:avLst/>
            </a:prstGeom>
            <a:solidFill>
              <a:srgbClr val="00B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ko-KR" altLang="en-US"/>
            </a:p>
          </p:txBody>
        </p:sp>
        <p:sp>
          <p:nvSpPr>
            <p:cNvPr id="92" name="직사각형 104"/>
            <p:cNvSpPr>
              <a:spLocks noChangeArrowheads="1"/>
            </p:cNvSpPr>
            <p:nvPr/>
          </p:nvSpPr>
          <p:spPr bwMode="auto">
            <a:xfrm>
              <a:off x="1197116" y="1337555"/>
              <a:ext cx="2268149" cy="15559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ko-KR" altLang="en-US">
                <a:latin typeface="Arial" charset="0"/>
                <a:ea typeface="굴림" charset="-127"/>
              </a:endParaRPr>
            </a:p>
          </p:txBody>
        </p:sp>
        <p:sp>
          <p:nvSpPr>
            <p:cNvPr id="93" name="직사각형 104"/>
            <p:cNvSpPr>
              <a:spLocks noChangeArrowheads="1"/>
            </p:cNvSpPr>
            <p:nvPr/>
          </p:nvSpPr>
          <p:spPr bwMode="auto">
            <a:xfrm>
              <a:off x="3544005" y="1337555"/>
              <a:ext cx="3503930" cy="16400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ko-KR" altLang="en-US">
                <a:latin typeface="Arial" charset="0"/>
                <a:ea typeface="굴림" charset="-127"/>
              </a:endParaRPr>
            </a:p>
          </p:txBody>
        </p:sp>
      </p:grpSp>
      <p:sp>
        <p:nvSpPr>
          <p:cNvPr id="99" name="Прямоугольник 98"/>
          <p:cNvSpPr/>
          <p:nvPr/>
        </p:nvSpPr>
        <p:spPr>
          <a:xfrm>
            <a:off x="2571750" y="1714500"/>
            <a:ext cx="2000250" cy="12144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" name="Oval 371"/>
          <p:cNvSpPr>
            <a:spLocks noChangeArrowheads="1"/>
          </p:cNvSpPr>
          <p:nvPr/>
        </p:nvSpPr>
        <p:spPr bwMode="auto">
          <a:xfrm>
            <a:off x="2658829" y="2203316"/>
            <a:ext cx="142219" cy="141705"/>
          </a:xfrm>
          <a:prstGeom prst="ellipse">
            <a:avLst/>
          </a:prstGeom>
          <a:solidFill>
            <a:srgbClr val="FF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ko-KR" altLang="ko-KR" sz="2400">
              <a:solidFill>
                <a:srgbClr val="FFFFFF"/>
              </a:solidFill>
              <a:latin typeface="Times New Roman" pitchFamily="18" charset="0"/>
              <a:ea typeface="굴림" charset="-127"/>
            </a:endParaRPr>
          </a:p>
        </p:txBody>
      </p:sp>
      <p:sp>
        <p:nvSpPr>
          <p:cNvPr id="3250" name="Text Box 374"/>
          <p:cNvSpPr txBox="1">
            <a:spLocks noChangeArrowheads="1"/>
          </p:cNvSpPr>
          <p:nvPr/>
        </p:nvSpPr>
        <p:spPr bwMode="auto">
          <a:xfrm>
            <a:off x="3617913" y="1939925"/>
            <a:ext cx="7985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anchor="ctr" anchorCtr="1"/>
          <a:lstStyle/>
          <a:p>
            <a:pPr>
              <a:spcBef>
                <a:spcPct val="50000"/>
              </a:spcBef>
            </a:pPr>
            <a:r>
              <a:rPr lang="ru-RU" altLang="ko-KR" sz="800">
                <a:solidFill>
                  <a:srgbClr val="000066"/>
                </a:solidFill>
                <a:latin typeface="Calibri" pitchFamily="34" charset="0"/>
              </a:rPr>
              <a:t>-  АБЗ, ЦБЗ        </a:t>
            </a:r>
          </a:p>
        </p:txBody>
      </p:sp>
      <p:sp>
        <p:nvSpPr>
          <p:cNvPr id="3251" name="빗면 1"/>
          <p:cNvSpPr>
            <a:spLocks noChangeArrowheads="1"/>
          </p:cNvSpPr>
          <p:nvPr/>
        </p:nvSpPr>
        <p:spPr bwMode="auto">
          <a:xfrm>
            <a:off x="3517900" y="1963738"/>
            <a:ext cx="187325" cy="130175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ko-KR" altLang="en-US"/>
          </a:p>
        </p:txBody>
      </p:sp>
      <p:sp>
        <p:nvSpPr>
          <p:cNvPr id="3252" name="Text Box 374"/>
          <p:cNvSpPr txBox="1">
            <a:spLocks noChangeArrowheads="1"/>
          </p:cNvSpPr>
          <p:nvPr/>
        </p:nvSpPr>
        <p:spPr bwMode="auto">
          <a:xfrm>
            <a:off x="2684463" y="1928813"/>
            <a:ext cx="798512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anchor="ctr" anchorCtr="1"/>
          <a:lstStyle/>
          <a:p>
            <a:pPr>
              <a:spcBef>
                <a:spcPct val="50000"/>
              </a:spcBef>
            </a:pPr>
            <a:r>
              <a:rPr lang="ru-RU" altLang="ko-KR" sz="800">
                <a:solidFill>
                  <a:srgbClr val="000066"/>
                </a:solidFill>
                <a:latin typeface="Calibri" pitchFamily="34" charset="0"/>
              </a:rPr>
              <a:t>       - Дробилка</a:t>
            </a:r>
          </a:p>
        </p:txBody>
      </p:sp>
      <p:sp>
        <p:nvSpPr>
          <p:cNvPr id="3253" name="빗면 1"/>
          <p:cNvSpPr>
            <a:spLocks noChangeArrowheads="1"/>
          </p:cNvSpPr>
          <p:nvPr/>
        </p:nvSpPr>
        <p:spPr bwMode="auto">
          <a:xfrm>
            <a:off x="2638425" y="1951038"/>
            <a:ext cx="187325" cy="130175"/>
          </a:xfrm>
          <a:prstGeom prst="bevel">
            <a:avLst>
              <a:gd name="adj" fmla="val 12500"/>
            </a:avLst>
          </a:prstGeom>
          <a:solidFill>
            <a:srgbClr val="92D050"/>
          </a:solidFill>
          <a:ln w="9525" algn="ctr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ko-KR" altLang="en-US"/>
          </a:p>
        </p:txBody>
      </p:sp>
      <p:sp>
        <p:nvSpPr>
          <p:cNvPr id="3254" name="Text Box 374"/>
          <p:cNvSpPr txBox="1">
            <a:spLocks noChangeArrowheads="1"/>
          </p:cNvSpPr>
          <p:nvPr/>
        </p:nvSpPr>
        <p:spPr bwMode="auto">
          <a:xfrm>
            <a:off x="2571750" y="2160588"/>
            <a:ext cx="12954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anchor="ctr" anchorCtr="1"/>
          <a:lstStyle/>
          <a:p>
            <a:pPr>
              <a:spcBef>
                <a:spcPct val="50000"/>
              </a:spcBef>
            </a:pPr>
            <a:r>
              <a:rPr lang="en-US" altLang="ko-KR" sz="800">
                <a:solidFill>
                  <a:srgbClr val="000066"/>
                </a:solidFill>
                <a:latin typeface="Calibri" pitchFamily="34" charset="0"/>
              </a:rPr>
              <a:t>- </a:t>
            </a:r>
            <a:r>
              <a:rPr lang="ru-RU" altLang="ko-KR" sz="800">
                <a:solidFill>
                  <a:srgbClr val="000066"/>
                </a:solidFill>
                <a:latin typeface="Calibri" pitchFamily="34" charset="0"/>
              </a:rPr>
              <a:t>Карьер ПГС</a:t>
            </a:r>
          </a:p>
        </p:txBody>
      </p:sp>
      <p:sp>
        <p:nvSpPr>
          <p:cNvPr id="116" name="Oval 371"/>
          <p:cNvSpPr>
            <a:spLocks noChangeArrowheads="1"/>
          </p:cNvSpPr>
          <p:nvPr/>
        </p:nvSpPr>
        <p:spPr bwMode="auto">
          <a:xfrm>
            <a:off x="2666006" y="2481601"/>
            <a:ext cx="142219" cy="141705"/>
          </a:xfrm>
          <a:prstGeom prst="ellipse">
            <a:avLst/>
          </a:prstGeom>
          <a:solidFill>
            <a:srgbClr val="0000FF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ko-KR" altLang="ko-KR" sz="2400">
              <a:solidFill>
                <a:srgbClr val="FFFFFF"/>
              </a:solidFill>
              <a:latin typeface="Times New Roman" pitchFamily="18" charset="0"/>
              <a:ea typeface="굴림" charset="-127"/>
            </a:endParaRPr>
          </a:p>
        </p:txBody>
      </p:sp>
      <p:sp>
        <p:nvSpPr>
          <p:cNvPr id="3258" name="Text Box 374"/>
          <p:cNvSpPr txBox="1">
            <a:spLocks noChangeArrowheads="1"/>
          </p:cNvSpPr>
          <p:nvPr/>
        </p:nvSpPr>
        <p:spPr bwMode="auto">
          <a:xfrm>
            <a:off x="2579688" y="2435225"/>
            <a:ext cx="1563687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anchor="ctr" anchorCtr="1"/>
          <a:lstStyle/>
          <a:p>
            <a:pPr>
              <a:spcBef>
                <a:spcPct val="50000"/>
              </a:spcBef>
            </a:pPr>
            <a:r>
              <a:rPr lang="ru-RU" altLang="ko-KR" sz="800">
                <a:solidFill>
                  <a:srgbClr val="000066"/>
                </a:solidFill>
                <a:latin typeface="Calibri" pitchFamily="34" charset="0"/>
              </a:rPr>
              <a:t>- Грунтовый карьер</a:t>
            </a:r>
            <a:endParaRPr lang="en-US" altLang="ko-KR" sz="800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3259" name="Text Box 374"/>
          <p:cNvSpPr txBox="1">
            <a:spLocks noChangeArrowheads="1"/>
          </p:cNvSpPr>
          <p:nvPr/>
        </p:nvSpPr>
        <p:spPr bwMode="auto">
          <a:xfrm>
            <a:off x="3500438" y="2149475"/>
            <a:ext cx="798512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anchor="ctr" anchorCtr="1"/>
          <a:lstStyle/>
          <a:p>
            <a:pPr algn="ctr">
              <a:spcBef>
                <a:spcPct val="50000"/>
              </a:spcBef>
            </a:pPr>
            <a:r>
              <a:rPr lang="ru-RU" altLang="ko-KR" sz="800">
                <a:solidFill>
                  <a:srgbClr val="000066"/>
                </a:solidFill>
                <a:latin typeface="Calibri" pitchFamily="34" charset="0"/>
              </a:rPr>
              <a:t>    - Мост</a:t>
            </a:r>
          </a:p>
        </p:txBody>
      </p:sp>
      <p:sp>
        <p:nvSpPr>
          <p:cNvPr id="119" name="AutoShape 372"/>
          <p:cNvSpPr>
            <a:spLocks noChangeArrowheads="1"/>
          </p:cNvSpPr>
          <p:nvPr/>
        </p:nvSpPr>
        <p:spPr bwMode="auto">
          <a:xfrm rot="10800000" flipV="1">
            <a:off x="3571869" y="2143116"/>
            <a:ext cx="144882" cy="162781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ko-KR" altLang="ko-KR" sz="2400">
              <a:solidFill>
                <a:srgbClr val="FFFFFF"/>
              </a:solidFill>
              <a:latin typeface="Times New Roman" pitchFamily="18" charset="0"/>
              <a:ea typeface="굴림" charset="-127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2500313" y="1785938"/>
            <a:ext cx="2239962" cy="142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УСЛОВНЫЕ ОБОЗНАЧЕНИЯ</a:t>
            </a:r>
          </a:p>
        </p:txBody>
      </p:sp>
      <p:graphicFrame>
        <p:nvGraphicFramePr>
          <p:cNvPr id="91" name="Таблица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211722"/>
              </p:ext>
            </p:extLst>
          </p:nvPr>
        </p:nvGraphicFramePr>
        <p:xfrm>
          <a:off x="106348" y="3188798"/>
          <a:ext cx="6209069" cy="1740400"/>
        </p:xfrm>
        <a:graphic>
          <a:graphicData uri="http://schemas.openxmlformats.org/drawingml/2006/table">
            <a:tbl>
              <a:tblPr/>
              <a:tblGrid>
                <a:gridCol w="157416"/>
                <a:gridCol w="1196378"/>
                <a:gridCol w="266486"/>
                <a:gridCol w="252993"/>
                <a:gridCol w="354313"/>
                <a:gridCol w="57345"/>
                <a:gridCol w="57345"/>
                <a:gridCol w="60462"/>
                <a:gridCol w="57345"/>
                <a:gridCol w="57345"/>
                <a:gridCol w="58470"/>
                <a:gridCol w="77584"/>
                <a:gridCol w="69714"/>
                <a:gridCol w="69714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48560"/>
                <a:gridCol w="58470"/>
                <a:gridCol w="48560"/>
                <a:gridCol w="58470"/>
                <a:gridCol w="58470"/>
                <a:gridCol w="58470"/>
                <a:gridCol w="106796"/>
                <a:gridCol w="55907"/>
                <a:gridCol w="58470"/>
                <a:gridCol w="90940"/>
                <a:gridCol w="39308"/>
                <a:gridCol w="58470"/>
                <a:gridCol w="90940"/>
                <a:gridCol w="38582"/>
                <a:gridCol w="35204"/>
                <a:gridCol w="64940"/>
                <a:gridCol w="64939"/>
                <a:gridCol w="58470"/>
                <a:gridCol w="58470"/>
                <a:gridCol w="58470"/>
                <a:gridCol w="58470"/>
                <a:gridCol w="58470"/>
                <a:gridCol w="48560"/>
                <a:gridCol w="9094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35204"/>
                <a:gridCol w="4856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58470"/>
                <a:gridCol w="110949"/>
              </a:tblGrid>
              <a:tr h="1598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работ 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</a:p>
                    <a:p>
                      <a:pPr algn="ctr" fontAlgn="ctr"/>
                      <a:r>
                        <a:rPr lang="ru-RU" sz="7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лан 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0-7,7</a:t>
                      </a:r>
                    </a:p>
                  </a:txBody>
                  <a:tcPr marL="3352" marR="3352" marT="3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0-5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5-10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10-15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20-25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25-30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30-35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35-40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40-45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45-50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50-55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55-57,4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9843">
                <a:tc gridSpan="71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Участок 0-7,7 км </a:t>
                      </a:r>
                      <a:r>
                        <a:rPr lang="ru-RU" sz="70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/б покрытие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0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Цементобетонное</a:t>
                      </a:r>
                    </a:p>
                    <a:p>
                      <a:pPr algn="l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покрытие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1"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9843">
                <a:tc gridSpan="71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 fontAlgn="t"/>
                      <a:r>
                        <a:rPr lang="ru-RU" sz="7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Участок 7,7- 65,14 км а/б покрытие</a:t>
                      </a:r>
                      <a:endParaRPr lang="ru-RU" sz="7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3352" marR="3352" marT="3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6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ЩМА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700" b="0" i="0" u="none" strike="noStrik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6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Крупнозернистый а/бетон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9,99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0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Черный щебень</a:t>
                      </a:r>
                    </a:p>
                  </a:txBody>
                  <a:tcPr marL="3352" marR="3352" marT="3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98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0" algn="just" fontAlgn="t">
                        <a:lnSpc>
                          <a:spcPct val="150000"/>
                        </a:lnSpc>
                        <a:buFont typeface="Arial" pitchFamily="34" charset="0"/>
                        <a:buNone/>
                      </a:pPr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ЩПЦС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8,08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98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Подстилающий слой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7,89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700" b="0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1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Земляные работы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57,4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53,0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7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>
                        <a:latin typeface="Times New Roman"/>
                      </a:endParaRP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3352" marR="3352" marT="3352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97" name="Прямоугольник 61"/>
          <p:cNvSpPr/>
          <p:nvPr/>
        </p:nvSpPr>
        <p:spPr>
          <a:xfrm>
            <a:off x="2052638" y="3000375"/>
            <a:ext cx="2376487" cy="217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ЛИНЕЙНЫЙ ГРАФИК</a:t>
            </a:r>
          </a:p>
        </p:txBody>
      </p:sp>
      <p:sp>
        <p:nvSpPr>
          <p:cNvPr id="98" name="Прямоугольник 61"/>
          <p:cNvSpPr/>
          <p:nvPr/>
        </p:nvSpPr>
        <p:spPr>
          <a:xfrm>
            <a:off x="3714750" y="4999038"/>
            <a:ext cx="2736850" cy="287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ЗАГОТОВКА МАТЕРИАЛОВ</a:t>
            </a:r>
          </a:p>
        </p:txBody>
      </p:sp>
      <p:sp>
        <p:nvSpPr>
          <p:cNvPr id="101" name="Прямоугольник 61"/>
          <p:cNvSpPr/>
          <p:nvPr/>
        </p:nvSpPr>
        <p:spPr>
          <a:xfrm>
            <a:off x="433388" y="4979988"/>
            <a:ext cx="2736850" cy="287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СУБПОДРЯДНЫЕ ОРГАНИЗАЦИИ</a:t>
            </a:r>
          </a:p>
        </p:txBody>
      </p:sp>
      <p:sp>
        <p:nvSpPr>
          <p:cNvPr id="102" name="TextBox 10"/>
          <p:cNvSpPr txBox="1">
            <a:spLocks noChangeArrowheads="1"/>
          </p:cNvSpPr>
          <p:nvPr/>
        </p:nvSpPr>
        <p:spPr bwMode="auto">
          <a:xfrm>
            <a:off x="2674459" y="642918"/>
            <a:ext cx="754533" cy="2308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ctr" eaLnBrk="1" hangingPunct="1">
              <a:defRPr sz="900" b="1">
                <a:solidFill>
                  <a:srgbClr val="FFFFFF"/>
                </a:solidFill>
                <a:latin typeface="Times New Roman" pitchFamily="18" charset="0"/>
                <a:ea typeface="굴림" charset="-127"/>
                <a:cs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dirty="0" err="1" smtClean="0"/>
              <a:t>Алматы</a:t>
            </a:r>
            <a:endParaRPr lang="ru-RU" dirty="0"/>
          </a:p>
        </p:txBody>
      </p:sp>
      <p:pic>
        <p:nvPicPr>
          <p:cNvPr id="3271" name="Picture 30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628063" y="1125538"/>
            <a:ext cx="30956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2" name="Picture 30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86109">
            <a:off x="2628900" y="2678113"/>
            <a:ext cx="2286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3" name="Text Box 374"/>
          <p:cNvSpPr txBox="1">
            <a:spLocks noChangeArrowheads="1"/>
          </p:cNvSpPr>
          <p:nvPr/>
        </p:nvSpPr>
        <p:spPr bwMode="auto">
          <a:xfrm>
            <a:off x="2349500" y="2714625"/>
            <a:ext cx="156368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 anchor="ctr" anchorCtr="1"/>
          <a:lstStyle/>
          <a:p>
            <a:pPr>
              <a:spcBef>
                <a:spcPct val="50000"/>
              </a:spcBef>
            </a:pPr>
            <a:r>
              <a:rPr lang="ru-RU" altLang="ko-KR" sz="800">
                <a:solidFill>
                  <a:srgbClr val="000066"/>
                </a:solidFill>
                <a:latin typeface="Calibri" pitchFamily="34" charset="0"/>
              </a:rPr>
              <a:t>- Развязки</a:t>
            </a:r>
            <a:endParaRPr lang="en-US" altLang="ko-KR" sz="800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3274" name="Picture 30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50" y="1143000"/>
            <a:ext cx="3079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4" name="Прямая соединительная линия 103"/>
          <p:cNvCxnSpPr/>
          <p:nvPr/>
        </p:nvCxnSpPr>
        <p:spPr>
          <a:xfrm rot="10800000" flipH="1">
            <a:off x="642938" y="428625"/>
            <a:ext cx="1071562" cy="349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147"/>
          <p:cNvGrpSpPr>
            <a:grpSpLocks/>
          </p:cNvGrpSpPr>
          <p:nvPr/>
        </p:nvGrpSpPr>
        <p:grpSpPr bwMode="auto">
          <a:xfrm rot="5400000">
            <a:off x="4726782" y="1170781"/>
            <a:ext cx="271462" cy="295275"/>
            <a:chOff x="1014632" y="1419316"/>
            <a:chExt cx="405470" cy="438842"/>
          </a:xfrm>
        </p:grpSpPr>
        <p:sp>
          <p:nvSpPr>
            <p:cNvPr id="149" name="Овал 148"/>
            <p:cNvSpPr/>
            <p:nvPr/>
          </p:nvSpPr>
          <p:spPr>
            <a:xfrm>
              <a:off x="1014632" y="1419316"/>
              <a:ext cx="405470" cy="438842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0" name="Овал 149"/>
            <p:cNvSpPr/>
            <p:nvPr/>
          </p:nvSpPr>
          <p:spPr>
            <a:xfrm>
              <a:off x="1071541" y="1506613"/>
              <a:ext cx="142270" cy="134485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1" name="Овал 150"/>
            <p:cNvSpPr/>
            <p:nvPr/>
          </p:nvSpPr>
          <p:spPr>
            <a:xfrm>
              <a:off x="1213812" y="1506613"/>
              <a:ext cx="144641" cy="134485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2" name="Овал 151"/>
            <p:cNvSpPr/>
            <p:nvPr/>
          </p:nvSpPr>
          <p:spPr>
            <a:xfrm>
              <a:off x="1071540" y="1645815"/>
              <a:ext cx="142270" cy="136843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3" name="Овал 152"/>
            <p:cNvSpPr/>
            <p:nvPr/>
          </p:nvSpPr>
          <p:spPr>
            <a:xfrm>
              <a:off x="1213811" y="1645816"/>
              <a:ext cx="144641" cy="136843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54" name="Прямая соединительная линия 153"/>
            <p:cNvCxnSpPr>
              <a:stCxn id="149" idx="0"/>
              <a:endCxn id="149" idx="4"/>
            </p:cNvCxnSpPr>
            <p:nvPr/>
          </p:nvCxnSpPr>
          <p:spPr>
            <a:xfrm rot="16200000" flipH="1">
              <a:off x="997947" y="1637552"/>
              <a:ext cx="438842" cy="2372"/>
            </a:xfrm>
            <a:prstGeom prst="line">
              <a:avLst/>
            </a:prstGeom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154"/>
          <p:cNvGrpSpPr>
            <a:grpSpLocks/>
          </p:cNvGrpSpPr>
          <p:nvPr/>
        </p:nvGrpSpPr>
        <p:grpSpPr bwMode="auto">
          <a:xfrm rot="5400000">
            <a:off x="6798470" y="1148556"/>
            <a:ext cx="271462" cy="295275"/>
            <a:chOff x="1014632" y="1419316"/>
            <a:chExt cx="405470" cy="438842"/>
          </a:xfrm>
        </p:grpSpPr>
        <p:sp>
          <p:nvSpPr>
            <p:cNvPr id="156" name="Овал 155"/>
            <p:cNvSpPr/>
            <p:nvPr/>
          </p:nvSpPr>
          <p:spPr>
            <a:xfrm>
              <a:off x="1014632" y="1419316"/>
              <a:ext cx="405470" cy="438842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7" name="Овал 156"/>
            <p:cNvSpPr/>
            <p:nvPr/>
          </p:nvSpPr>
          <p:spPr>
            <a:xfrm>
              <a:off x="1071540" y="1506613"/>
              <a:ext cx="142270" cy="134483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8" name="Овал 157"/>
            <p:cNvSpPr/>
            <p:nvPr/>
          </p:nvSpPr>
          <p:spPr>
            <a:xfrm>
              <a:off x="1213811" y="1506614"/>
              <a:ext cx="144641" cy="134483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9" name="Овал 158"/>
            <p:cNvSpPr/>
            <p:nvPr/>
          </p:nvSpPr>
          <p:spPr>
            <a:xfrm>
              <a:off x="1071540" y="1645815"/>
              <a:ext cx="142270" cy="136843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0" name="Овал 159"/>
            <p:cNvSpPr/>
            <p:nvPr/>
          </p:nvSpPr>
          <p:spPr>
            <a:xfrm>
              <a:off x="1213811" y="1645816"/>
              <a:ext cx="144641" cy="136843"/>
            </a:xfrm>
            <a:prstGeom prst="ellipse">
              <a:avLst/>
            </a:prstGeom>
            <a:solidFill>
              <a:schemeClr val="bg1"/>
            </a:solidFill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61" name="Прямая соединительная линия 160"/>
            <p:cNvCxnSpPr>
              <a:stCxn id="156" idx="0"/>
              <a:endCxn id="156" idx="4"/>
            </p:cNvCxnSpPr>
            <p:nvPr/>
          </p:nvCxnSpPr>
          <p:spPr>
            <a:xfrm rot="16200000" flipH="1">
              <a:off x="997947" y="1637552"/>
              <a:ext cx="438842" cy="2372"/>
            </a:xfrm>
            <a:prstGeom prst="line">
              <a:avLst/>
            </a:prstGeom>
            <a:ln w="1524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4" name="Прямая соединительная линия 173"/>
          <p:cNvCxnSpPr/>
          <p:nvPr/>
        </p:nvCxnSpPr>
        <p:spPr>
          <a:xfrm rot="16200000" flipH="1">
            <a:off x="4718050" y="1319213"/>
            <a:ext cx="271463" cy="1587"/>
          </a:xfrm>
          <a:prstGeom prst="line">
            <a:avLst/>
          </a:prstGeom>
          <a:ln w="1460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/>
          <p:nvPr/>
        </p:nvCxnSpPr>
        <p:spPr>
          <a:xfrm rot="16200000" flipH="1">
            <a:off x="6794501" y="1298575"/>
            <a:ext cx="271462" cy="1587"/>
          </a:xfrm>
          <a:prstGeom prst="line">
            <a:avLst/>
          </a:prstGeom>
          <a:ln w="1460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5041</TotalTime>
  <Words>358</Words>
  <Application>Microsoft Office PowerPoint</Application>
  <PresentationFormat>Экран (4:3)</PresentationFormat>
  <Paragraphs>518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Реконструкция автомобильной дороги «Обход г.Тараз», км 483-536  генподрядчик: Филиал АО «KCC Engineering &amp;Construction Co.»</vt:lpstr>
    </vt:vector>
  </TitlesOfParts>
  <Company>MTK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MTK</dc:creator>
  <cp:lastModifiedBy>Admin</cp:lastModifiedBy>
  <cp:revision>455</cp:revision>
  <cp:lastPrinted>2014-12-11T05:31:21Z</cp:lastPrinted>
  <dcterms:created xsi:type="dcterms:W3CDTF">2013-12-04T08:57:57Z</dcterms:created>
  <dcterms:modified xsi:type="dcterms:W3CDTF">2015-04-21T04:35:25Z</dcterms:modified>
</cp:coreProperties>
</file>