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FF"/>
    <a:srgbClr val="0000CC"/>
    <a:srgbClr val="FBFDB5"/>
    <a:srgbClr val="00FFFF"/>
    <a:srgbClr val="66FF33"/>
    <a:srgbClr val="AAB5E4"/>
    <a:srgbClr val="FFB9FF"/>
    <a:srgbClr val="FF99FF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214" autoAdjust="0"/>
    <p:restoredTop sz="94387" autoAdjust="0"/>
  </p:normalViewPr>
  <p:slideViewPr>
    <p:cSldViewPr>
      <p:cViewPr varScale="1">
        <p:scale>
          <a:sx n="68" d="100"/>
          <a:sy n="68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17" cy="339963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736" y="0"/>
            <a:ext cx="4301917" cy="339963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0FC473A-B20F-41C8-B21F-396E7729AA20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147"/>
            <a:ext cx="4301917" cy="339962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736" y="6456147"/>
            <a:ext cx="4301917" cy="339962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315255-0B20-40DA-A3FB-3C6A7240A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205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17" cy="339963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736" y="0"/>
            <a:ext cx="4301917" cy="339963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06784E3-C514-44AF-B58F-8FA5A6C577F5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09" y="3228857"/>
            <a:ext cx="7943209" cy="3059658"/>
          </a:xfrm>
          <a:prstGeom prst="rect">
            <a:avLst/>
          </a:prstGeom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147"/>
            <a:ext cx="4301917" cy="339962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736" y="6456147"/>
            <a:ext cx="4301917" cy="339962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159C528-6DB4-436D-9622-C8F3EFD62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814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맑은 고딕" pitchFamily="50" charset="-127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D8C834-A101-49A1-97AE-0B40CBD2EADB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382154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F1379-9CCB-4A7D-82CC-F1539B0B9E3A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0EBC6-D1CC-43C4-92A3-6D2AFC026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10FF5-D64B-46A2-9387-97355B9C9CCF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861C1-CF97-48A1-847A-CA20BC0FE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A5B8F-2DE9-4C83-91AD-474DBB2BC09B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59A8-0553-4B93-9AB1-CA3A028D4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A02C-AD45-4642-8CA5-8A4B32E09B61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5448F-3E49-46C0-BDC5-8FD66CA8C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774F-D0FC-49C5-BFD5-967B084E4D39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DB77-A38E-4B82-852D-A405792B3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D4E59-CBDE-46BF-9301-045449608852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626D-7C30-4810-A0D3-EF5B189A1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7BC02-7CC2-4FAB-817D-062E010EBB0E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3E55-492D-4EB3-9763-C1568D3D6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47E9D-3E43-4410-BA55-83C253A55489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2A42-847A-4426-8FCD-88D9E2283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7997C-069F-4BB4-A893-56AA7C9EE68D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00F57-414B-4F2D-9F63-FB4D70F52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9589E-3EFD-48C6-8843-A8F8664C89F4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9D36A-FA7F-424F-85E5-7701D405D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0103-673B-4359-94CC-86276609CB92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1CA85-43A2-40BE-AE8C-EE24268B8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521AD0-C89B-452F-B741-7C787A538B20}" type="datetimeFigureOut">
              <a:rPr lang="ru-RU"/>
              <a:pPr>
                <a:defRPr/>
              </a:pPr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8541AF-3A16-40BB-AF1C-4FDC5EC1F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4445104" y="2269434"/>
            <a:ext cx="4429125" cy="1214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641" y="40590"/>
            <a:ext cx="9144000" cy="50004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altLang="ko-KR" sz="160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굴림" charset="-127"/>
              </a:rPr>
              <a:t>Реконструкция автомобильной дороги «Обход г.Тараз», км 483-536 </a:t>
            </a:r>
            <a:br>
              <a:rPr lang="ru-RU" altLang="ko-KR" sz="160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굴림" charset="-127"/>
              </a:rPr>
            </a:br>
            <a:r>
              <a:rPr lang="ru-RU" altLang="ko-KR" sz="160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굴림" charset="-127"/>
              </a:rPr>
              <a:t>генподрядчик: Филиал АО «KCC Engineering &amp;Construction Co.»</a:t>
            </a:r>
            <a:endParaRPr lang="ru-RU" sz="1600" dirty="0">
              <a:solidFill>
                <a:srgbClr val="0000CC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24850725"/>
              </p:ext>
            </p:extLst>
          </p:nvPr>
        </p:nvGraphicFramePr>
        <p:xfrm>
          <a:off x="309323" y="3591886"/>
          <a:ext cx="4154419" cy="307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096"/>
                <a:gridCol w="2112323"/>
              </a:tblGrid>
              <a:tr h="35501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Генеральный подрядчик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Филиал</a:t>
                      </a: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АО «KCC Engineering &amp;Construction Co.»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13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Первоначальная стоимость контракта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14,8 </a:t>
                      </a:r>
                      <a:r>
                        <a:rPr kumimoji="0" lang="ru-RU" sz="1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млрд.тенге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469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Сроки строительства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август 2013 –  6 августа 2015 года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13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Продление  ремонта существующего обхода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 7 ноября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2015 года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469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Освоено на декабрь 2014 году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 9 млрд. тенге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469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освоения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2015 г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 млрд. тенге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469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Инженер КНС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Kocks</a:t>
                      </a:r>
                      <a:r>
                        <a:rPr kumimoji="0" lang="en-US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Consult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469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Автор проекта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ТОО «</a:t>
                      </a:r>
                      <a:r>
                        <a:rPr kumimoji="0" lang="ru-RU" sz="1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КарагандаКаздорпроект</a:t>
                      </a:r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Ожидаемая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тоимость контракта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17.7 млрд. тенге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Гарантийный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период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730 дней.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688681" y="2578383"/>
            <a:ext cx="642937" cy="1428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688681" y="2746336"/>
            <a:ext cx="642937" cy="142875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689954" y="2916652"/>
            <a:ext cx="642937" cy="214313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345139" y="2556570"/>
            <a:ext cx="174625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Цементобетонное покрытие, 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h=25 </a:t>
            </a: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360988" y="2521397"/>
            <a:ext cx="1476375" cy="630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Основание из ЩПЦС, 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h=</a:t>
            </a: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386388" y="2702989"/>
            <a:ext cx="1368425" cy="7007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Основание из ПГС, 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h=</a:t>
            </a: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5618163" y="1908175"/>
            <a:ext cx="2239962" cy="933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КОНСТРУКЦИЯ ДОРОЖНОЙ ОДЕЖДЫ</a:t>
            </a: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7432" y="2545697"/>
            <a:ext cx="674687" cy="904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78226" y="2622213"/>
            <a:ext cx="673100" cy="11271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80956" y="2725698"/>
            <a:ext cx="674688" cy="163513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077872" y="2866081"/>
            <a:ext cx="676275" cy="209550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078226" y="3096107"/>
            <a:ext cx="673100" cy="295275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717476" y="2521397"/>
            <a:ext cx="1082675" cy="106363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latin typeface="Arial" pitchFamily="34" charset="0"/>
                <a:cs typeface="Arial" pitchFamily="34" charset="0"/>
              </a:rPr>
              <a:t>ЩМА ,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h=6 </a:t>
            </a:r>
            <a:r>
              <a:rPr lang="ru-RU" sz="700" dirty="0"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05734" y="2634894"/>
            <a:ext cx="947738" cy="76200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latin typeface="Arial" pitchFamily="34" charset="0"/>
                <a:cs typeface="Arial" pitchFamily="34" charset="0"/>
              </a:rPr>
              <a:t>к/з а/б,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h=9</a:t>
            </a:r>
            <a:r>
              <a:rPr lang="ru-RU" sz="700" dirty="0"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17476" y="2662360"/>
            <a:ext cx="1258887" cy="142875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7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700" dirty="0">
                <a:latin typeface="Arial" pitchFamily="34" charset="0"/>
                <a:cs typeface="Arial" pitchFamily="34" charset="0"/>
              </a:rPr>
              <a:t>черный щебень,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h=12</a:t>
            </a:r>
            <a:r>
              <a:rPr lang="ru-RU" sz="700" dirty="0">
                <a:latin typeface="Arial" pitchFamily="34" charset="0"/>
                <a:cs typeface="Arial" pitchFamily="34" charset="0"/>
              </a:rPr>
              <a:t> см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05589" y="2912333"/>
            <a:ext cx="1165225" cy="169862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latin typeface="Arial" pitchFamily="34" charset="0"/>
                <a:cs typeface="Arial" pitchFamily="34" charset="0"/>
              </a:rPr>
              <a:t>ЩПЦС,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h=15 </a:t>
            </a:r>
            <a:r>
              <a:rPr lang="ru-RU" sz="700" dirty="0"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28744" y="3268830"/>
            <a:ext cx="857250" cy="117475"/>
          </a:xfrm>
          <a:prstGeom prst="rect">
            <a:avLst/>
          </a:prstGeom>
          <a:noFill/>
          <a:ln>
            <a:solidFill>
              <a:srgbClr val="FFFFFF">
                <a:alpha val="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700" dirty="0">
                <a:latin typeface="Arial" pitchFamily="34" charset="0"/>
                <a:cs typeface="Arial" pitchFamily="34" charset="0"/>
              </a:rPr>
              <a:t>ПГС, </a:t>
            </a:r>
            <a:r>
              <a:rPr lang="en-US" sz="700" dirty="0">
                <a:latin typeface="Arial" pitchFamily="34" charset="0"/>
                <a:cs typeface="Arial" pitchFamily="34" charset="0"/>
              </a:rPr>
              <a:t>h=23 </a:t>
            </a:r>
            <a:r>
              <a:rPr lang="ru-RU" sz="700" dirty="0">
                <a:latin typeface="Arial" pitchFamily="34" charset="0"/>
                <a:cs typeface="Arial" pitchFamily="34" charset="0"/>
              </a:rPr>
              <a:t>см </a:t>
            </a:r>
          </a:p>
        </p:txBody>
      </p:sp>
      <p:grpSp>
        <p:nvGrpSpPr>
          <p:cNvPr id="3" name="그룹 1"/>
          <p:cNvGrpSpPr>
            <a:grpSpLocks/>
          </p:cNvGrpSpPr>
          <p:nvPr/>
        </p:nvGrpSpPr>
        <p:grpSpPr bwMode="auto">
          <a:xfrm>
            <a:off x="242215" y="584989"/>
            <a:ext cx="8734148" cy="1527175"/>
            <a:chOff x="142875" y="429237"/>
            <a:chExt cx="8858250" cy="1513863"/>
          </a:xfrm>
        </p:grpSpPr>
        <p:sp>
          <p:nvSpPr>
            <p:cNvPr id="41" name="Oval 371"/>
            <p:cNvSpPr>
              <a:spLocks noChangeArrowheads="1"/>
            </p:cNvSpPr>
            <p:nvPr/>
          </p:nvSpPr>
          <p:spPr bwMode="auto">
            <a:xfrm>
              <a:off x="5472100" y="1088740"/>
              <a:ext cx="154718" cy="169546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42" name="직사각형 108"/>
            <p:cNvSpPr/>
            <p:nvPr/>
          </p:nvSpPr>
          <p:spPr bwMode="auto">
            <a:xfrm>
              <a:off x="142875" y="429237"/>
              <a:ext cx="8858250" cy="15138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hangingPunct="0">
                <a:defRPr/>
              </a:pPr>
              <a:endParaRPr lang="ko-KR" altLang="en-US">
                <a:solidFill>
                  <a:schemeClr val="tx1"/>
                </a:solidFill>
                <a:latin typeface="Arial" charset="0"/>
                <a:ea typeface="굴림" charset="-127"/>
              </a:endParaRPr>
            </a:p>
          </p:txBody>
        </p:sp>
        <p:sp>
          <p:nvSpPr>
            <p:cNvPr id="96" name="TextBox 10"/>
            <p:cNvSpPr txBox="1">
              <a:spLocks noChangeArrowheads="1"/>
            </p:cNvSpPr>
            <p:nvPr/>
          </p:nvSpPr>
          <p:spPr bwMode="auto">
            <a:xfrm>
              <a:off x="7878473" y="555365"/>
              <a:ext cx="1039579" cy="2288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ru-RU"/>
              </a:defPPr>
              <a:lvl1pPr algn="ctr" eaLnBrk="1" hangingPunct="1">
                <a:defRPr sz="900" b="1">
                  <a:solidFill>
                    <a:srgbClr val="FFFFFF"/>
                  </a:solidFill>
                  <a:latin typeface="Times New Roman" pitchFamily="18" charset="0"/>
                  <a:ea typeface="굴림" charset="-127"/>
                  <a:cs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altLang="ko-KR" dirty="0" smtClean="0"/>
                <a:t>Шымкент</a:t>
              </a:r>
              <a:endParaRPr lang="ru-RU" dirty="0"/>
            </a:p>
          </p:txBody>
        </p:sp>
        <p:cxnSp>
          <p:nvCxnSpPr>
            <p:cNvPr id="47" name="Прямая соединительная линия 20"/>
            <p:cNvCxnSpPr>
              <a:cxnSpLocks noChangeShapeType="1"/>
            </p:cNvCxnSpPr>
            <p:nvPr/>
          </p:nvCxnSpPr>
          <p:spPr bwMode="auto">
            <a:xfrm rot="5400000">
              <a:off x="8388573" y="1371196"/>
              <a:ext cx="319593" cy="0"/>
            </a:xfrm>
            <a:prstGeom prst="line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</p:cxnSp>
        <p:sp>
          <p:nvSpPr>
            <p:cNvPr id="49" name="Oval 371"/>
            <p:cNvSpPr>
              <a:spLocks noChangeArrowheads="1"/>
            </p:cNvSpPr>
            <p:nvPr/>
          </p:nvSpPr>
          <p:spPr bwMode="auto">
            <a:xfrm>
              <a:off x="3537138" y="1571584"/>
              <a:ext cx="142214" cy="141652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cxnSp>
          <p:nvCxnSpPr>
            <p:cNvPr id="50" name="Прямая соединительная линия 20"/>
            <p:cNvCxnSpPr>
              <a:cxnSpLocks noChangeShapeType="1"/>
            </p:cNvCxnSpPr>
            <p:nvPr/>
          </p:nvCxnSpPr>
          <p:spPr bwMode="auto">
            <a:xfrm rot="5400000">
              <a:off x="357093" y="1390119"/>
              <a:ext cx="319593" cy="0"/>
            </a:xfrm>
            <a:prstGeom prst="line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</p:cxnSp>
        <p:sp>
          <p:nvSpPr>
            <p:cNvPr id="3304" name="직사각형 135"/>
            <p:cNvSpPr>
              <a:spLocks noChangeArrowheads="1"/>
            </p:cNvSpPr>
            <p:nvPr/>
          </p:nvSpPr>
          <p:spPr bwMode="auto">
            <a:xfrm>
              <a:off x="587373" y="1344804"/>
              <a:ext cx="7948318" cy="13964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52" name="AutoShape 372"/>
            <p:cNvSpPr>
              <a:spLocks noChangeArrowheads="1"/>
            </p:cNvSpPr>
            <p:nvPr/>
          </p:nvSpPr>
          <p:spPr bwMode="auto">
            <a:xfrm rot="10800000" flipV="1">
              <a:off x="1549575" y="1484440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53" name="AutoShape 372"/>
            <p:cNvSpPr>
              <a:spLocks noChangeArrowheads="1"/>
            </p:cNvSpPr>
            <p:nvPr/>
          </p:nvSpPr>
          <p:spPr bwMode="auto">
            <a:xfrm rot="10800000" flipV="1">
              <a:off x="1416051" y="1484440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55" name="AutoShape 372"/>
            <p:cNvSpPr>
              <a:spLocks noChangeArrowheads="1"/>
            </p:cNvSpPr>
            <p:nvPr/>
          </p:nvSpPr>
          <p:spPr bwMode="auto">
            <a:xfrm rot="10800000" flipV="1">
              <a:off x="1981384" y="1484922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58" name="AutoShape 372"/>
            <p:cNvSpPr>
              <a:spLocks noChangeArrowheads="1"/>
            </p:cNvSpPr>
            <p:nvPr/>
          </p:nvSpPr>
          <p:spPr bwMode="auto">
            <a:xfrm rot="10800000" flipV="1">
              <a:off x="5725884" y="1480516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59" name="AutoShape 372"/>
            <p:cNvSpPr>
              <a:spLocks noChangeArrowheads="1"/>
            </p:cNvSpPr>
            <p:nvPr/>
          </p:nvSpPr>
          <p:spPr bwMode="auto">
            <a:xfrm rot="10800000" flipV="1">
              <a:off x="5869895" y="1480516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60" name="AutoShape 372"/>
            <p:cNvSpPr>
              <a:spLocks noChangeArrowheads="1"/>
            </p:cNvSpPr>
            <p:nvPr/>
          </p:nvSpPr>
          <p:spPr bwMode="auto">
            <a:xfrm rot="10800000" flipV="1">
              <a:off x="6445937" y="1480516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61" name="AutoShape 372"/>
            <p:cNvSpPr>
              <a:spLocks noChangeArrowheads="1"/>
            </p:cNvSpPr>
            <p:nvPr/>
          </p:nvSpPr>
          <p:spPr bwMode="auto">
            <a:xfrm rot="10800000" flipV="1">
              <a:off x="7137627" y="1480515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63" name="AutoShape 372"/>
            <p:cNvSpPr>
              <a:spLocks noChangeArrowheads="1"/>
            </p:cNvSpPr>
            <p:nvPr/>
          </p:nvSpPr>
          <p:spPr bwMode="auto">
            <a:xfrm rot="10800000" flipV="1">
              <a:off x="8327498" y="1496891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65" name="Oval 371"/>
            <p:cNvSpPr>
              <a:spLocks noChangeArrowheads="1"/>
            </p:cNvSpPr>
            <p:nvPr/>
          </p:nvSpPr>
          <p:spPr bwMode="auto">
            <a:xfrm>
              <a:off x="1953243" y="1095127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3332" name="빗면 1"/>
            <p:cNvSpPr>
              <a:spLocks noChangeArrowheads="1"/>
            </p:cNvSpPr>
            <p:nvPr/>
          </p:nvSpPr>
          <p:spPr bwMode="auto">
            <a:xfrm>
              <a:off x="6921264" y="1700271"/>
              <a:ext cx="190493" cy="15710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3333" name="빗면 1"/>
            <p:cNvSpPr>
              <a:spLocks noChangeArrowheads="1"/>
            </p:cNvSpPr>
            <p:nvPr/>
          </p:nvSpPr>
          <p:spPr bwMode="auto">
            <a:xfrm>
              <a:off x="7281613" y="1700271"/>
              <a:ext cx="190493" cy="155517"/>
            </a:xfrm>
            <a:prstGeom prst="bevel">
              <a:avLst>
                <a:gd name="adj" fmla="val 12500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72" name="AutoShape 372"/>
            <p:cNvSpPr>
              <a:spLocks noChangeArrowheads="1"/>
            </p:cNvSpPr>
            <p:nvPr/>
          </p:nvSpPr>
          <p:spPr bwMode="auto">
            <a:xfrm rot="10800000" flipV="1">
              <a:off x="1665222" y="1484440"/>
              <a:ext cx="115647" cy="166559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3337" name="직사각형 104"/>
            <p:cNvSpPr>
              <a:spLocks noChangeArrowheads="1"/>
            </p:cNvSpPr>
            <p:nvPr/>
          </p:nvSpPr>
          <p:spPr bwMode="auto">
            <a:xfrm>
              <a:off x="738181" y="1413040"/>
              <a:ext cx="155569" cy="1285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3338" name="직사각형 104"/>
            <p:cNvSpPr>
              <a:spLocks noChangeArrowheads="1"/>
            </p:cNvSpPr>
            <p:nvPr/>
          </p:nvSpPr>
          <p:spPr bwMode="auto">
            <a:xfrm>
              <a:off x="585786" y="1268632"/>
              <a:ext cx="461964" cy="280769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75" name="AutoShape 372"/>
            <p:cNvSpPr>
              <a:spLocks noChangeArrowheads="1"/>
            </p:cNvSpPr>
            <p:nvPr/>
          </p:nvSpPr>
          <p:spPr bwMode="auto">
            <a:xfrm rot="10800000">
              <a:off x="1138860" y="1439120"/>
              <a:ext cx="113295" cy="45320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76" name="Oval 371"/>
            <p:cNvSpPr>
              <a:spLocks noChangeArrowheads="1"/>
            </p:cNvSpPr>
            <p:nvPr/>
          </p:nvSpPr>
          <p:spPr bwMode="auto">
            <a:xfrm>
              <a:off x="7281637" y="1556904"/>
              <a:ext cx="142214" cy="141652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77" name="Oval 371"/>
            <p:cNvSpPr>
              <a:spLocks noChangeArrowheads="1"/>
            </p:cNvSpPr>
            <p:nvPr/>
          </p:nvSpPr>
          <p:spPr bwMode="auto">
            <a:xfrm>
              <a:off x="5112061" y="1084773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78" name="Oval 371"/>
            <p:cNvSpPr>
              <a:spLocks noChangeArrowheads="1"/>
            </p:cNvSpPr>
            <p:nvPr/>
          </p:nvSpPr>
          <p:spPr bwMode="auto">
            <a:xfrm>
              <a:off x="8279004" y="1087013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79" name="Oval 371"/>
            <p:cNvSpPr>
              <a:spLocks noChangeArrowheads="1"/>
            </p:cNvSpPr>
            <p:nvPr/>
          </p:nvSpPr>
          <p:spPr bwMode="auto">
            <a:xfrm>
              <a:off x="1086913" y="1084225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0" name="Oval 371"/>
            <p:cNvSpPr>
              <a:spLocks noChangeArrowheads="1"/>
            </p:cNvSpPr>
            <p:nvPr/>
          </p:nvSpPr>
          <p:spPr bwMode="auto">
            <a:xfrm>
              <a:off x="718444" y="1088672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1" name="Oval 371"/>
            <p:cNvSpPr>
              <a:spLocks noChangeArrowheads="1"/>
            </p:cNvSpPr>
            <p:nvPr/>
          </p:nvSpPr>
          <p:spPr bwMode="auto">
            <a:xfrm>
              <a:off x="4609820" y="1082234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2" name="Oval 371"/>
            <p:cNvSpPr>
              <a:spLocks noChangeArrowheads="1"/>
            </p:cNvSpPr>
            <p:nvPr/>
          </p:nvSpPr>
          <p:spPr bwMode="auto">
            <a:xfrm>
              <a:off x="4105783" y="1089851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3" name="Oval 371"/>
            <p:cNvSpPr>
              <a:spLocks noChangeArrowheads="1"/>
            </p:cNvSpPr>
            <p:nvPr/>
          </p:nvSpPr>
          <p:spPr bwMode="auto">
            <a:xfrm>
              <a:off x="7922406" y="1086930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4" name="Oval 371"/>
            <p:cNvSpPr>
              <a:spLocks noChangeArrowheads="1"/>
            </p:cNvSpPr>
            <p:nvPr/>
          </p:nvSpPr>
          <p:spPr bwMode="auto">
            <a:xfrm>
              <a:off x="7425648" y="1086930"/>
              <a:ext cx="154718" cy="169519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85" name="직사각형 104"/>
            <p:cNvSpPr>
              <a:spLocks noChangeArrowheads="1"/>
            </p:cNvSpPr>
            <p:nvPr/>
          </p:nvSpPr>
          <p:spPr bwMode="auto">
            <a:xfrm>
              <a:off x="7483193" y="1337555"/>
              <a:ext cx="688974" cy="15559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cxnSp>
          <p:nvCxnSpPr>
            <p:cNvPr id="86" name="Прямая соединительная линия 80"/>
            <p:cNvCxnSpPr/>
            <p:nvPr/>
          </p:nvCxnSpPr>
          <p:spPr bwMode="auto">
            <a:xfrm>
              <a:off x="8229035" y="1421658"/>
              <a:ext cx="1377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0"/>
            <p:cNvCxnSpPr/>
            <p:nvPr/>
          </p:nvCxnSpPr>
          <p:spPr bwMode="auto">
            <a:xfrm>
              <a:off x="8344958" y="1421658"/>
              <a:ext cx="4593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371"/>
            <p:cNvSpPr>
              <a:spLocks noChangeArrowheads="1"/>
            </p:cNvSpPr>
            <p:nvPr/>
          </p:nvSpPr>
          <p:spPr bwMode="auto">
            <a:xfrm>
              <a:off x="5472100" y="1088740"/>
              <a:ext cx="154718" cy="169546"/>
            </a:xfrm>
            <a:prstGeom prst="ellipse">
              <a:avLst/>
            </a:prstGeom>
            <a:solidFill>
              <a:srgbClr val="003399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ko-KR" altLang="ko-KR" sz="2400">
                <a:solidFill>
                  <a:srgbClr val="FFFFFF"/>
                </a:solidFill>
                <a:latin typeface="Times New Roman" pitchFamily="18" charset="0"/>
                <a:ea typeface="굴림" charset="-127"/>
              </a:endParaRPr>
            </a:p>
          </p:txBody>
        </p:sp>
        <p:sp>
          <p:nvSpPr>
            <p:cNvPr id="3375" name="직사각형 104"/>
            <p:cNvSpPr>
              <a:spLocks noChangeArrowheads="1"/>
            </p:cNvSpPr>
            <p:nvPr/>
          </p:nvSpPr>
          <p:spPr bwMode="auto">
            <a:xfrm>
              <a:off x="3473046" y="1340015"/>
              <a:ext cx="65977" cy="155575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90" name="직사각형 104"/>
            <p:cNvSpPr>
              <a:spLocks noChangeArrowheads="1"/>
            </p:cNvSpPr>
            <p:nvPr/>
          </p:nvSpPr>
          <p:spPr bwMode="auto">
            <a:xfrm>
              <a:off x="1048385" y="1337555"/>
              <a:ext cx="45931" cy="15559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sp>
          <p:nvSpPr>
            <p:cNvPr id="3377" name="직사각형 104"/>
            <p:cNvSpPr>
              <a:spLocks noChangeArrowheads="1"/>
            </p:cNvSpPr>
            <p:nvPr/>
          </p:nvSpPr>
          <p:spPr bwMode="auto">
            <a:xfrm>
              <a:off x="1099817" y="1336675"/>
              <a:ext cx="86690" cy="155517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ko-KR" altLang="en-US"/>
            </a:p>
          </p:txBody>
        </p:sp>
        <p:sp>
          <p:nvSpPr>
            <p:cNvPr id="92" name="직사각형 104"/>
            <p:cNvSpPr>
              <a:spLocks noChangeArrowheads="1"/>
            </p:cNvSpPr>
            <p:nvPr/>
          </p:nvSpPr>
          <p:spPr bwMode="auto">
            <a:xfrm>
              <a:off x="1197116" y="1337555"/>
              <a:ext cx="2268149" cy="15559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sp>
          <p:nvSpPr>
            <p:cNvPr id="93" name="직사각형 104"/>
            <p:cNvSpPr>
              <a:spLocks noChangeArrowheads="1"/>
            </p:cNvSpPr>
            <p:nvPr/>
          </p:nvSpPr>
          <p:spPr bwMode="auto">
            <a:xfrm>
              <a:off x="3544005" y="1337555"/>
              <a:ext cx="3503930" cy="16400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</p:grpSp>
      <p:sp>
        <p:nvSpPr>
          <p:cNvPr id="99" name="Прямоугольник 98"/>
          <p:cNvSpPr/>
          <p:nvPr/>
        </p:nvSpPr>
        <p:spPr>
          <a:xfrm>
            <a:off x="344573" y="2241978"/>
            <a:ext cx="2000250" cy="12144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Oval 371"/>
          <p:cNvSpPr>
            <a:spLocks noChangeArrowheads="1"/>
          </p:cNvSpPr>
          <p:nvPr/>
        </p:nvSpPr>
        <p:spPr bwMode="auto">
          <a:xfrm>
            <a:off x="463025" y="2703982"/>
            <a:ext cx="142219" cy="141705"/>
          </a:xfrm>
          <a:prstGeom prst="ellipse">
            <a:avLst/>
          </a:prstGeom>
          <a:solidFill>
            <a:srgbClr val="FF66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endParaRPr lang="ko-KR" altLang="ko-KR" sz="2400">
              <a:solidFill>
                <a:srgbClr val="FFFFFF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250" name="Text Box 374"/>
          <p:cNvSpPr txBox="1">
            <a:spLocks noChangeArrowheads="1"/>
          </p:cNvSpPr>
          <p:nvPr/>
        </p:nvSpPr>
        <p:spPr bwMode="auto">
          <a:xfrm>
            <a:off x="1479888" y="2455326"/>
            <a:ext cx="7985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>
              <a:spcBef>
                <a:spcPct val="50000"/>
              </a:spcBef>
            </a:pPr>
            <a:r>
              <a:rPr lang="ru-RU" altLang="ko-KR" sz="800" dirty="0">
                <a:solidFill>
                  <a:srgbClr val="000066"/>
                </a:solidFill>
                <a:latin typeface="Calibri" pitchFamily="34" charset="0"/>
              </a:rPr>
              <a:t>-  АБЗ, ЦБЗ        </a:t>
            </a:r>
          </a:p>
        </p:txBody>
      </p:sp>
      <p:sp>
        <p:nvSpPr>
          <p:cNvPr id="3251" name="빗면 1"/>
          <p:cNvSpPr>
            <a:spLocks noChangeArrowheads="1"/>
          </p:cNvSpPr>
          <p:nvPr/>
        </p:nvSpPr>
        <p:spPr bwMode="auto">
          <a:xfrm>
            <a:off x="1328298" y="2452248"/>
            <a:ext cx="187325" cy="13017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ko-KR" altLang="en-US"/>
          </a:p>
        </p:txBody>
      </p:sp>
      <p:sp>
        <p:nvSpPr>
          <p:cNvPr id="3253" name="빗면 1"/>
          <p:cNvSpPr>
            <a:spLocks noChangeArrowheads="1"/>
          </p:cNvSpPr>
          <p:nvPr/>
        </p:nvSpPr>
        <p:spPr bwMode="auto">
          <a:xfrm>
            <a:off x="437314" y="2455076"/>
            <a:ext cx="187325" cy="130175"/>
          </a:xfrm>
          <a:prstGeom prst="bevel">
            <a:avLst>
              <a:gd name="adj" fmla="val 12500"/>
            </a:avLst>
          </a:prstGeom>
          <a:solidFill>
            <a:srgbClr val="92D050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ko-KR" altLang="en-US"/>
          </a:p>
        </p:txBody>
      </p:sp>
      <p:sp>
        <p:nvSpPr>
          <p:cNvPr id="3254" name="Text Box 374"/>
          <p:cNvSpPr txBox="1">
            <a:spLocks noChangeArrowheads="1"/>
          </p:cNvSpPr>
          <p:nvPr/>
        </p:nvSpPr>
        <p:spPr bwMode="auto">
          <a:xfrm>
            <a:off x="395788" y="2671154"/>
            <a:ext cx="1244515" cy="26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>
              <a:spcBef>
                <a:spcPct val="50000"/>
              </a:spcBef>
            </a:pPr>
            <a:r>
              <a:rPr lang="en-US" altLang="ko-KR" sz="800" dirty="0">
                <a:solidFill>
                  <a:srgbClr val="000066"/>
                </a:solidFill>
                <a:latin typeface="Calibri" pitchFamily="34" charset="0"/>
              </a:rPr>
              <a:t>- </a:t>
            </a:r>
            <a:r>
              <a:rPr lang="ru-RU" altLang="ko-KR" sz="800" dirty="0">
                <a:solidFill>
                  <a:srgbClr val="000066"/>
                </a:solidFill>
                <a:latin typeface="Calibri" pitchFamily="34" charset="0"/>
              </a:rPr>
              <a:t>Карьер ПГС</a:t>
            </a:r>
          </a:p>
        </p:txBody>
      </p:sp>
      <p:sp>
        <p:nvSpPr>
          <p:cNvPr id="116" name="Oval 371"/>
          <p:cNvSpPr>
            <a:spLocks noChangeArrowheads="1"/>
          </p:cNvSpPr>
          <p:nvPr/>
        </p:nvSpPr>
        <p:spPr bwMode="auto">
          <a:xfrm>
            <a:off x="429258" y="2984645"/>
            <a:ext cx="142219" cy="141705"/>
          </a:xfrm>
          <a:prstGeom prst="ellipse">
            <a:avLst/>
          </a:prstGeom>
          <a:solidFill>
            <a:srgbClr val="0000FF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endParaRPr lang="ko-KR" altLang="ko-KR" sz="2400">
              <a:solidFill>
                <a:srgbClr val="FFFFFF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258" name="Text Box 374"/>
          <p:cNvSpPr txBox="1">
            <a:spLocks noChangeArrowheads="1"/>
          </p:cNvSpPr>
          <p:nvPr/>
        </p:nvSpPr>
        <p:spPr bwMode="auto">
          <a:xfrm>
            <a:off x="250210" y="2964152"/>
            <a:ext cx="1563687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>
              <a:spcBef>
                <a:spcPct val="50000"/>
              </a:spcBef>
            </a:pPr>
            <a:r>
              <a:rPr lang="ru-RU" altLang="ko-KR" sz="800">
                <a:solidFill>
                  <a:srgbClr val="000066"/>
                </a:solidFill>
                <a:latin typeface="Calibri" pitchFamily="34" charset="0"/>
              </a:rPr>
              <a:t>- Грунтовый карьер</a:t>
            </a:r>
            <a:endParaRPr lang="en-US" altLang="ko-KR" sz="8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259" name="Text Box 374"/>
          <p:cNvSpPr txBox="1">
            <a:spLocks noChangeArrowheads="1"/>
          </p:cNvSpPr>
          <p:nvPr/>
        </p:nvSpPr>
        <p:spPr bwMode="auto">
          <a:xfrm>
            <a:off x="1400591" y="2702989"/>
            <a:ext cx="7985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 algn="ctr">
              <a:spcBef>
                <a:spcPct val="50000"/>
              </a:spcBef>
            </a:pPr>
            <a:r>
              <a:rPr lang="ru-RU" altLang="ko-KR" sz="800" dirty="0">
                <a:solidFill>
                  <a:srgbClr val="000066"/>
                </a:solidFill>
                <a:latin typeface="Calibri" pitchFamily="34" charset="0"/>
              </a:rPr>
              <a:t>    - Мост</a:t>
            </a:r>
          </a:p>
        </p:txBody>
      </p:sp>
      <p:sp>
        <p:nvSpPr>
          <p:cNvPr id="119" name="AutoShape 372"/>
          <p:cNvSpPr>
            <a:spLocks noChangeArrowheads="1"/>
          </p:cNvSpPr>
          <p:nvPr/>
        </p:nvSpPr>
        <p:spPr bwMode="auto">
          <a:xfrm rot="10800000" flipV="1">
            <a:off x="1357271" y="2684372"/>
            <a:ext cx="144882" cy="162781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endParaRPr lang="ko-KR" altLang="ko-KR" sz="2400">
              <a:solidFill>
                <a:srgbClr val="FFFFFF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55557" y="2224881"/>
            <a:ext cx="2239962" cy="142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УСЛОВНЫЕ ОБОЗНАЧЕНИЯ</a:t>
            </a:r>
          </a:p>
        </p:txBody>
      </p:sp>
      <p:sp>
        <p:nvSpPr>
          <p:cNvPr id="97" name="Прямоугольник 61"/>
          <p:cNvSpPr/>
          <p:nvPr/>
        </p:nvSpPr>
        <p:spPr>
          <a:xfrm>
            <a:off x="2068617" y="3000245"/>
            <a:ext cx="2376487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61"/>
          <p:cNvSpPr/>
          <p:nvPr/>
        </p:nvSpPr>
        <p:spPr>
          <a:xfrm>
            <a:off x="255865" y="7677472"/>
            <a:ext cx="2736850" cy="287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"/>
          <p:cNvSpPr txBox="1">
            <a:spLocks noChangeArrowheads="1"/>
          </p:cNvSpPr>
          <p:nvPr/>
        </p:nvSpPr>
        <p:spPr bwMode="auto">
          <a:xfrm>
            <a:off x="327557" y="726925"/>
            <a:ext cx="754533" cy="2308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defRPr sz="900" b="1">
                <a:solidFill>
                  <a:srgbClr val="FFFFFF"/>
                </a:solidFill>
                <a:latin typeface="Times New Roman" pitchFamily="18" charset="0"/>
                <a:ea typeface="굴림" charset="-127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dirty="0" err="1" smtClean="0"/>
              <a:t>Алматы</a:t>
            </a:r>
            <a:endParaRPr lang="ru-RU" dirty="0"/>
          </a:p>
        </p:txBody>
      </p:sp>
      <p:pic>
        <p:nvPicPr>
          <p:cNvPr id="3271" name="Picture 3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13575" y="1409260"/>
            <a:ext cx="3095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2" name="Picture 30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86109">
            <a:off x="1559548" y="2989051"/>
            <a:ext cx="2286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3" name="Text Box 374"/>
          <p:cNvSpPr txBox="1">
            <a:spLocks noChangeArrowheads="1"/>
          </p:cNvSpPr>
          <p:nvPr/>
        </p:nvSpPr>
        <p:spPr bwMode="auto">
          <a:xfrm>
            <a:off x="1259026" y="2970856"/>
            <a:ext cx="1563688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>
              <a:spcBef>
                <a:spcPct val="50000"/>
              </a:spcBef>
            </a:pPr>
            <a:r>
              <a:rPr lang="ru-RU" altLang="ko-KR" sz="800" dirty="0">
                <a:solidFill>
                  <a:srgbClr val="000066"/>
                </a:solidFill>
                <a:latin typeface="Calibri" pitchFamily="34" charset="0"/>
              </a:rPr>
              <a:t>- Развязки</a:t>
            </a:r>
            <a:endParaRPr lang="en-US" altLang="ko-KR" sz="800" dirty="0">
              <a:solidFill>
                <a:srgbClr val="000066"/>
              </a:solidFill>
              <a:latin typeface="Calibri" pitchFamily="34" charset="0"/>
            </a:endParaRPr>
          </a:p>
        </p:txBody>
      </p:sp>
      <p:pic>
        <p:nvPicPr>
          <p:cNvPr id="3274" name="Picture 3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3939" y="1387427"/>
            <a:ext cx="3079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4" name="Прямая соединительная линия 103"/>
          <p:cNvCxnSpPr/>
          <p:nvPr/>
        </p:nvCxnSpPr>
        <p:spPr>
          <a:xfrm rot="10800000" flipH="1">
            <a:off x="642938" y="428625"/>
            <a:ext cx="1071562" cy="349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147"/>
          <p:cNvGrpSpPr>
            <a:grpSpLocks/>
          </p:cNvGrpSpPr>
          <p:nvPr/>
        </p:nvGrpSpPr>
        <p:grpSpPr bwMode="auto">
          <a:xfrm rot="5400000">
            <a:off x="3297630" y="1453858"/>
            <a:ext cx="271462" cy="295275"/>
            <a:chOff x="1014632" y="1419316"/>
            <a:chExt cx="405470" cy="438842"/>
          </a:xfrm>
        </p:grpSpPr>
        <p:sp>
          <p:nvSpPr>
            <p:cNvPr id="149" name="Овал 148"/>
            <p:cNvSpPr/>
            <p:nvPr/>
          </p:nvSpPr>
          <p:spPr>
            <a:xfrm>
              <a:off x="1014632" y="1419316"/>
              <a:ext cx="405470" cy="438842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1071541" y="1506613"/>
              <a:ext cx="142270" cy="134485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1213812" y="1506613"/>
              <a:ext cx="144641" cy="134485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1071540" y="1645815"/>
              <a:ext cx="142270" cy="13684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1213811" y="1645816"/>
              <a:ext cx="144641" cy="13684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54" name="Прямая соединительная линия 153"/>
            <p:cNvCxnSpPr>
              <a:stCxn id="149" idx="0"/>
              <a:endCxn id="149" idx="4"/>
            </p:cNvCxnSpPr>
            <p:nvPr/>
          </p:nvCxnSpPr>
          <p:spPr>
            <a:xfrm rot="16200000" flipH="1">
              <a:off x="997947" y="1637552"/>
              <a:ext cx="438842" cy="2372"/>
            </a:xfrm>
            <a:prstGeom prst="line">
              <a:avLst/>
            </a:prstGeom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154"/>
          <p:cNvGrpSpPr>
            <a:grpSpLocks/>
          </p:cNvGrpSpPr>
          <p:nvPr/>
        </p:nvGrpSpPr>
        <p:grpSpPr bwMode="auto">
          <a:xfrm rot="5400000">
            <a:off x="6103369" y="1432401"/>
            <a:ext cx="271462" cy="295275"/>
            <a:chOff x="1014632" y="1419316"/>
            <a:chExt cx="405470" cy="438842"/>
          </a:xfrm>
        </p:grpSpPr>
        <p:sp>
          <p:nvSpPr>
            <p:cNvPr id="156" name="Овал 155"/>
            <p:cNvSpPr/>
            <p:nvPr/>
          </p:nvSpPr>
          <p:spPr>
            <a:xfrm>
              <a:off x="1014632" y="1419316"/>
              <a:ext cx="405470" cy="438842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1071540" y="1506613"/>
              <a:ext cx="142270" cy="13448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1213811" y="1506614"/>
              <a:ext cx="144641" cy="13448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1071540" y="1645815"/>
              <a:ext cx="142270" cy="13684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1213811" y="1645816"/>
              <a:ext cx="144641" cy="136843"/>
            </a:xfrm>
            <a:prstGeom prst="ellipse">
              <a:avLst/>
            </a:prstGeom>
            <a:solidFill>
              <a:schemeClr val="bg1"/>
            </a:solidFill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61" name="Прямая соединительная линия 160"/>
            <p:cNvCxnSpPr>
              <a:stCxn id="156" idx="0"/>
              <a:endCxn id="156" idx="4"/>
            </p:cNvCxnSpPr>
            <p:nvPr/>
          </p:nvCxnSpPr>
          <p:spPr>
            <a:xfrm rot="16200000" flipH="1">
              <a:off x="997947" y="1637552"/>
              <a:ext cx="438842" cy="2372"/>
            </a:xfrm>
            <a:prstGeom prst="line">
              <a:avLst/>
            </a:prstGeom>
            <a:ln w="1524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4" name="Прямая соединительная линия 173"/>
          <p:cNvCxnSpPr/>
          <p:nvPr/>
        </p:nvCxnSpPr>
        <p:spPr>
          <a:xfrm rot="16200000" flipH="1">
            <a:off x="3275983" y="1615635"/>
            <a:ext cx="271463" cy="1587"/>
          </a:xfrm>
          <a:prstGeom prst="line">
            <a:avLst/>
          </a:prstGeom>
          <a:ln w="1460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flipH="1">
            <a:off x="6226832" y="1431814"/>
            <a:ext cx="12969" cy="328061"/>
          </a:xfrm>
          <a:prstGeom prst="line">
            <a:avLst/>
          </a:prstGeom>
          <a:ln w="1460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374"/>
          <p:cNvSpPr txBox="1">
            <a:spLocks noChangeArrowheads="1"/>
          </p:cNvSpPr>
          <p:nvPr/>
        </p:nvSpPr>
        <p:spPr bwMode="auto">
          <a:xfrm>
            <a:off x="-1539840" y="1990369"/>
            <a:ext cx="5247679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 anchorCtr="1"/>
          <a:lstStyle/>
          <a:p>
            <a:pPr>
              <a:spcBef>
                <a:spcPct val="50000"/>
              </a:spcBef>
            </a:pPr>
            <a:r>
              <a:rPr lang="ru-RU" altLang="ko-KR" sz="800" dirty="0">
                <a:solidFill>
                  <a:srgbClr val="000066"/>
                </a:solidFill>
                <a:latin typeface="Calibri" pitchFamily="34" charset="0"/>
              </a:rPr>
              <a:t>       - Дробилка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0838371"/>
              </p:ext>
            </p:extLst>
          </p:nvPr>
        </p:nvGraphicFramePr>
        <p:xfrm>
          <a:off x="4572000" y="4077072"/>
          <a:ext cx="4324956" cy="2630871"/>
        </p:xfrm>
        <a:graphic>
          <a:graphicData uri="http://schemas.openxmlformats.org/drawingml/2006/table">
            <a:tbl>
              <a:tblPr/>
              <a:tblGrid>
                <a:gridCol w="2630331"/>
                <a:gridCol w="792932"/>
                <a:gridCol w="901693"/>
              </a:tblGrid>
              <a:tr h="1802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Наименование работ 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Ед. изм. 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Показатели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Протяженность дороги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65</a:t>
                      </a: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.12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Покрытие цементобетонное Н-25 см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7.7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Покрытие а/б ЩМА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H</a:t>
                      </a: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-6 см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45.3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6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Покрытие из м/з  а/б, существующий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50.0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0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 Устройство основания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 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65.12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1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 Подстилающий слой 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км 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65.12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1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Земляные работы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тыс. м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Arial" charset="0"/>
                        </a:rPr>
                        <a:t>³</a:t>
                      </a: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 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2 801.00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1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Водопропускные трубы 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шт</a:t>
                      </a:r>
                      <a:endParaRPr kumimoji="0" lang="ru-RU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</a:endParaRP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130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1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Транспортные развязки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шт</a:t>
                      </a:r>
                      <a:endParaRPr kumimoji="0" lang="ru-RU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</a:endParaRP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4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9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Мосты</a:t>
                      </a:r>
                    </a:p>
                  </a:txBody>
                  <a:tcPr marL="18002" marR="18002" marT="17992" marB="17992" anchor="ctr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шт</a:t>
                      </a:r>
                      <a:endParaRPr kumimoji="0" lang="ru-RU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</a:endParaRP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</a:rPr>
                        <a:t>8</a:t>
                      </a:r>
                    </a:p>
                  </a:txBody>
                  <a:tcPr marL="18002" marR="18002" marT="17992" marB="17992" anchor="ctr" anchorCtr="1" horzOverflow="overflow">
                    <a:lnL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 flipH="1">
            <a:off x="5103043" y="3752162"/>
            <a:ext cx="348294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1100" b="1" cap="all" dirty="0">
                <a:ln w="0">
                  <a:solidFill>
                    <a:srgbClr val="0000FF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cs typeface="Arial" pitchFamily="34" charset="0"/>
              </a:rPr>
              <a:t>ОСНОВНЫЕ ПОКАЗАТЕЛИ ПРОЕКТА</a:t>
            </a:r>
          </a:p>
        </p:txBody>
      </p:sp>
      <p:pic>
        <p:nvPicPr>
          <p:cNvPr id="114" name="Picture 3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12402" y="1409260"/>
            <a:ext cx="3095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5195</TotalTime>
  <Words>222</Words>
  <Application>Microsoft Office PowerPoint</Application>
  <PresentationFormat>Экран (4:3)</PresentationFormat>
  <Paragraphs>75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Реконструкция автомобильной дороги «Обход г.Тараз», км 483-536  генподрядчик: Филиал АО «KCC Engineering &amp;Construction Co.»</vt:lpstr>
    </vt:vector>
  </TitlesOfParts>
  <Company>MTK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MTK</dc:creator>
  <cp:lastModifiedBy>Котёныш</cp:lastModifiedBy>
  <cp:revision>472</cp:revision>
  <cp:lastPrinted>2015-07-29T11:08:40Z</cp:lastPrinted>
  <dcterms:created xsi:type="dcterms:W3CDTF">2013-12-04T08:57:57Z</dcterms:created>
  <dcterms:modified xsi:type="dcterms:W3CDTF">2015-07-31T12:43:50Z</dcterms:modified>
</cp:coreProperties>
</file>