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330" y="-108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852FE20-AD13-485A-910A-B3403ED829E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6D0A739-19F8-46D0-8450-826C6D56D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61D605B-FED3-429C-B0A3-D1D01481C92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54DFFF-0A84-4C88-A012-A9A78F810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E299-FAF3-49FD-8139-FA924A865CD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A432C-B1FB-496A-A003-83EFB756E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8AED-44BA-43FB-AA6C-7F298F52A87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3FB6-BDF5-4A55-9C4B-8638CA289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EF25-9193-426C-9522-2251F5A091E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B0A4-9CCB-4C74-9F14-E42C9B772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42512-FEEF-4A35-A6DE-7C50BFF2ECE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2F1A5-876D-417B-939E-F1ECC4081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10DD-C59C-415E-9EE2-64EA4751AA2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078F-B9EF-4562-8470-730C249A8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559BA-8339-499F-97B2-A8A1C73FB35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A418-18C0-4819-A80A-951B20F7D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3E11-7899-4D80-95C0-9238017CB1E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7E66-CC98-4E05-822E-133C2DA4D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E468-3561-4814-A343-F33C5BE135F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4856-04EF-457E-BD77-0E8407256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43D9-29E9-4C8B-AF88-8714BFB7CC6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264B-2982-4FC1-B664-7B5550905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607A-0D3E-403D-A400-560F1548770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E2B0D-BFAD-4CEE-9E10-666ADE4EF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CA977-8F0E-4E20-AF1E-DB3F6D8BBEC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9F2AA-4B30-474F-91AB-AF8BD8336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672C8E-5C53-4167-A880-15103E7635B5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3C1618-A375-48DF-91C7-666577A17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L:\Нурлан\computer 2\Map\Карты областей\Almaty\Алма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785813"/>
            <a:ext cx="8928100" cy="59769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0482" name="Полилиния 14"/>
          <p:cNvSpPr>
            <a:spLocks/>
          </p:cNvSpPr>
          <p:nvPr/>
        </p:nvSpPr>
        <p:spPr bwMode="auto">
          <a:xfrm>
            <a:off x="3657600" y="3433763"/>
            <a:ext cx="3349625" cy="1931987"/>
          </a:xfrm>
          <a:custGeom>
            <a:avLst/>
            <a:gdLst>
              <a:gd name="T0" fmla="*/ 0 w 3349690"/>
              <a:gd name="T1" fmla="*/ 1936400 h 1931436"/>
              <a:gd name="T2" fmla="*/ 208057 w 3349690"/>
              <a:gd name="T3" fmla="*/ 1768018 h 1931436"/>
              <a:gd name="T4" fmla="*/ 481809 w 3349690"/>
              <a:gd name="T5" fmla="*/ 1646409 h 1931436"/>
              <a:gd name="T6" fmla="*/ 689866 w 3349690"/>
              <a:gd name="T7" fmla="*/ 1543508 h 1931436"/>
              <a:gd name="T8" fmla="*/ 821262 w 3349690"/>
              <a:gd name="T9" fmla="*/ 1543508 h 1931436"/>
              <a:gd name="T10" fmla="*/ 1160722 w 3349690"/>
              <a:gd name="T11" fmla="*/ 1412545 h 1931436"/>
              <a:gd name="T12" fmla="*/ 1401626 w 3349690"/>
              <a:gd name="T13" fmla="*/ 1337708 h 1931436"/>
              <a:gd name="T14" fmla="*/ 1522078 w 3349690"/>
              <a:gd name="T15" fmla="*/ 1328353 h 1931436"/>
              <a:gd name="T16" fmla="*/ 1576828 w 3349690"/>
              <a:gd name="T17" fmla="*/ 1197389 h 1931436"/>
              <a:gd name="T18" fmla="*/ 1971031 w 3349690"/>
              <a:gd name="T19" fmla="*/ 1094489 h 1931436"/>
              <a:gd name="T20" fmla="*/ 2759446 w 3349690"/>
              <a:gd name="T21" fmla="*/ 869978 h 1931436"/>
              <a:gd name="T22" fmla="*/ 2923702 w 3349690"/>
              <a:gd name="T23" fmla="*/ 804493 h 1931436"/>
              <a:gd name="T24" fmla="*/ 2989396 w 3349690"/>
              <a:gd name="T25" fmla="*/ 654823 h 1931436"/>
              <a:gd name="T26" fmla="*/ 3120801 w 3349690"/>
              <a:gd name="T27" fmla="*/ 467727 h 1931436"/>
              <a:gd name="T28" fmla="*/ 3230301 w 3349690"/>
              <a:gd name="T29" fmla="*/ 271280 h 1931436"/>
              <a:gd name="T30" fmla="*/ 3372656 w 3349690"/>
              <a:gd name="T31" fmla="*/ 243216 h 1931436"/>
              <a:gd name="T32" fmla="*/ 3591658 w 3349690"/>
              <a:gd name="T33" fmla="*/ 121612 h 1931436"/>
              <a:gd name="T34" fmla="*/ 3821610 w 3349690"/>
              <a:gd name="T35" fmla="*/ 18706 h 1931436"/>
              <a:gd name="T36" fmla="*/ 3931110 w 3349690"/>
              <a:gd name="T37" fmla="*/ 9357 h 19314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349690"/>
              <a:gd name="T58" fmla="*/ 0 h 1931436"/>
              <a:gd name="T59" fmla="*/ 3349690 w 3349690"/>
              <a:gd name="T60" fmla="*/ 1931436 h 19314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349690" h="1931436">
                <a:moveTo>
                  <a:pt x="0" y="1931436"/>
                </a:moveTo>
                <a:cubicBezTo>
                  <a:pt x="50541" y="1883228"/>
                  <a:pt x="108857" y="1811693"/>
                  <a:pt x="177282" y="1763485"/>
                </a:cubicBezTo>
                <a:cubicBezTo>
                  <a:pt x="245707" y="1715277"/>
                  <a:pt x="342123" y="1679509"/>
                  <a:pt x="410547" y="1642187"/>
                </a:cubicBezTo>
                <a:cubicBezTo>
                  <a:pt x="478971" y="1604865"/>
                  <a:pt x="539621" y="1556656"/>
                  <a:pt x="587829" y="1539550"/>
                </a:cubicBezTo>
                <a:cubicBezTo>
                  <a:pt x="636037" y="1522444"/>
                  <a:pt x="632927" y="1561321"/>
                  <a:pt x="699796" y="1539550"/>
                </a:cubicBezTo>
                <a:cubicBezTo>
                  <a:pt x="766665" y="1517779"/>
                  <a:pt x="906625" y="1443134"/>
                  <a:pt x="989045" y="1408922"/>
                </a:cubicBezTo>
                <a:cubicBezTo>
                  <a:pt x="1071465" y="1374710"/>
                  <a:pt x="1143000" y="1348273"/>
                  <a:pt x="1194318" y="1334277"/>
                </a:cubicBezTo>
                <a:cubicBezTo>
                  <a:pt x="1245636" y="1320281"/>
                  <a:pt x="1272073" y="1348272"/>
                  <a:pt x="1296955" y="1324946"/>
                </a:cubicBezTo>
                <a:cubicBezTo>
                  <a:pt x="1321837" y="1301620"/>
                  <a:pt x="1279849" y="1233195"/>
                  <a:pt x="1343608" y="1194318"/>
                </a:cubicBezTo>
                <a:cubicBezTo>
                  <a:pt x="1407367" y="1155441"/>
                  <a:pt x="1679510" y="1091681"/>
                  <a:pt x="1679510" y="1091681"/>
                </a:cubicBezTo>
                <a:lnTo>
                  <a:pt x="2351314" y="867746"/>
                </a:lnTo>
                <a:cubicBezTo>
                  <a:pt x="2486608" y="819538"/>
                  <a:pt x="2458616" y="838199"/>
                  <a:pt x="2491273" y="802432"/>
                </a:cubicBezTo>
                <a:cubicBezTo>
                  <a:pt x="2523930" y="766665"/>
                  <a:pt x="2519265" y="709126"/>
                  <a:pt x="2547257" y="653142"/>
                </a:cubicBezTo>
                <a:cubicBezTo>
                  <a:pt x="2575249" y="597158"/>
                  <a:pt x="2625012" y="530289"/>
                  <a:pt x="2659224" y="466530"/>
                </a:cubicBezTo>
                <a:cubicBezTo>
                  <a:pt x="2693436" y="402771"/>
                  <a:pt x="2716764" y="307910"/>
                  <a:pt x="2752531" y="270587"/>
                </a:cubicBezTo>
                <a:cubicBezTo>
                  <a:pt x="2788299" y="233265"/>
                  <a:pt x="2822511" y="267477"/>
                  <a:pt x="2873829" y="242595"/>
                </a:cubicBezTo>
                <a:cubicBezTo>
                  <a:pt x="2925147" y="217713"/>
                  <a:pt x="2996682" y="158619"/>
                  <a:pt x="3060441" y="121297"/>
                </a:cubicBezTo>
                <a:cubicBezTo>
                  <a:pt x="3124200" y="83975"/>
                  <a:pt x="3208176" y="37322"/>
                  <a:pt x="3256384" y="18661"/>
                </a:cubicBezTo>
                <a:cubicBezTo>
                  <a:pt x="3304592" y="0"/>
                  <a:pt x="3331029" y="9330"/>
                  <a:pt x="3349690" y="9330"/>
                </a:cubicBezTo>
              </a:path>
            </a:pathLst>
          </a:custGeom>
          <a:noFill/>
          <a:ln w="1270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TextBox 16"/>
          <p:cNvSpPr txBox="1">
            <a:spLocks noChangeArrowheads="1"/>
          </p:cNvSpPr>
          <p:nvPr/>
        </p:nvSpPr>
        <p:spPr bwMode="auto">
          <a:xfrm>
            <a:off x="7035800" y="3241675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/>
              <a:t>Хоргос</a:t>
            </a:r>
          </a:p>
        </p:txBody>
      </p:sp>
      <p:sp>
        <p:nvSpPr>
          <p:cNvPr id="20484" name="TextBox 19"/>
          <p:cNvSpPr txBox="1">
            <a:spLocks noChangeArrowheads="1"/>
          </p:cNvSpPr>
          <p:nvPr/>
        </p:nvSpPr>
        <p:spPr bwMode="auto">
          <a:xfrm>
            <a:off x="3592513" y="5424488"/>
            <a:ext cx="86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100" b="1"/>
              <a:t>АЛМАТЫ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>
            <a:off x="6875463" y="3311525"/>
            <a:ext cx="203200" cy="188913"/>
          </a:xfrm>
          <a:prstGeom prst="flowChartConnector">
            <a:avLst/>
          </a:prstGeom>
          <a:solidFill>
            <a:srgbClr val="FFFFFF"/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4356100" y="4508500"/>
            <a:ext cx="1152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100"/>
              <a:t>Чилик</a:t>
            </a:r>
          </a:p>
        </p:txBody>
      </p:sp>
      <p:graphicFrame>
        <p:nvGraphicFramePr>
          <p:cNvPr id="15" name="Group 463"/>
          <p:cNvGraphicFramePr>
            <a:graphicFrameLocks noGrp="1"/>
          </p:cNvGraphicFramePr>
          <p:nvPr/>
        </p:nvGraphicFramePr>
        <p:xfrm>
          <a:off x="119063" y="450850"/>
          <a:ext cx="5605462" cy="2903538"/>
        </p:xfrm>
        <a:graphic>
          <a:graphicData uri="http://schemas.openxmlformats.org/drawingml/2006/table">
            <a:tbl>
              <a:tblPr/>
              <a:tblGrid>
                <a:gridCol w="2284835"/>
                <a:gridCol w="876268"/>
                <a:gridCol w="1139147"/>
                <a:gridCol w="1305247"/>
              </a:tblGrid>
              <a:tr h="4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подрядчика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Стоимость, млрд.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Протяженность, км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реализации, гг.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217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СП «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Догуш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Иншаат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 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Гульшан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Иншаат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» 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35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СП «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Догуш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Иншаат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 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Гульшан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Иншаат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» 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2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Тодини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Казахдорстрой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14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Тодини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Казахдорстрой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43,2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14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Тодини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Казахдорстрой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15,9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3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Тодини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Казахдорстрой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48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 «</a:t>
                      </a:r>
                      <a:r>
                        <a:rPr kumimoji="0" lang="en-US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Evrascon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&amp;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МО-1» 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Мосты, путепроводы, развязки участка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Ташкарасу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Хоргос»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"OHL ZS" 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Мост «ИЛИ»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88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Arial"/>
                        </a:rPr>
                        <a:t>120,3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BD224-2EEB-4365-B694-85C7923C2B5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7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762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kern="0" dirty="0" err="1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Алматинская</a:t>
            </a:r>
            <a:r>
              <a:rPr lang="ru-RU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 область</a:t>
            </a:r>
          </a:p>
        </p:txBody>
      </p:sp>
      <p:sp>
        <p:nvSpPr>
          <p:cNvPr id="20546" name="Полилиния 18"/>
          <p:cNvSpPr>
            <a:spLocks/>
          </p:cNvSpPr>
          <p:nvPr/>
        </p:nvSpPr>
        <p:spPr bwMode="auto">
          <a:xfrm>
            <a:off x="3597275" y="4757738"/>
            <a:ext cx="1339850" cy="668337"/>
          </a:xfrm>
          <a:custGeom>
            <a:avLst/>
            <a:gdLst>
              <a:gd name="T0" fmla="*/ 1341120 w 1341120"/>
              <a:gd name="T1" fmla="*/ 5080 h 668020"/>
              <a:gd name="T2" fmla="*/ 1264920 w 1341120"/>
              <a:gd name="T3" fmla="*/ 5080 h 668020"/>
              <a:gd name="T4" fmla="*/ 1181100 w 1341120"/>
              <a:gd name="T5" fmla="*/ 35560 h 668020"/>
              <a:gd name="T6" fmla="*/ 990600 w 1341120"/>
              <a:gd name="T7" fmla="*/ 119380 h 668020"/>
              <a:gd name="T8" fmla="*/ 838200 w 1341120"/>
              <a:gd name="T9" fmla="*/ 187960 h 668020"/>
              <a:gd name="T10" fmla="*/ 739140 w 1341120"/>
              <a:gd name="T11" fmla="*/ 226060 h 668020"/>
              <a:gd name="T12" fmla="*/ 670560 w 1341120"/>
              <a:gd name="T13" fmla="*/ 226060 h 668020"/>
              <a:gd name="T14" fmla="*/ 647700 w 1341120"/>
              <a:gd name="T15" fmla="*/ 218440 h 668020"/>
              <a:gd name="T16" fmla="*/ 556260 w 1341120"/>
              <a:gd name="T17" fmla="*/ 271780 h 668020"/>
              <a:gd name="T18" fmla="*/ 487680 w 1341120"/>
              <a:gd name="T19" fmla="*/ 317500 h 668020"/>
              <a:gd name="T20" fmla="*/ 388620 w 1341120"/>
              <a:gd name="T21" fmla="*/ 355600 h 668020"/>
              <a:gd name="T22" fmla="*/ 304800 w 1341120"/>
              <a:gd name="T23" fmla="*/ 386080 h 668020"/>
              <a:gd name="T24" fmla="*/ 220980 w 1341120"/>
              <a:gd name="T25" fmla="*/ 439420 h 668020"/>
              <a:gd name="T26" fmla="*/ 175260 w 1341120"/>
              <a:gd name="T27" fmla="*/ 508000 h 668020"/>
              <a:gd name="T28" fmla="*/ 83820 w 1341120"/>
              <a:gd name="T29" fmla="*/ 561340 h 668020"/>
              <a:gd name="T30" fmla="*/ 0 w 1341120"/>
              <a:gd name="T31" fmla="*/ 668020 h 6680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41120" h="668020">
                <a:moveTo>
                  <a:pt x="1341120" y="5080"/>
                </a:moveTo>
                <a:cubicBezTo>
                  <a:pt x="1316355" y="2540"/>
                  <a:pt x="1291590" y="0"/>
                  <a:pt x="1264920" y="5080"/>
                </a:cubicBezTo>
                <a:cubicBezTo>
                  <a:pt x="1238250" y="10160"/>
                  <a:pt x="1226820" y="16510"/>
                  <a:pt x="1181100" y="35560"/>
                </a:cubicBezTo>
                <a:cubicBezTo>
                  <a:pt x="1135380" y="54610"/>
                  <a:pt x="990600" y="119380"/>
                  <a:pt x="990600" y="119380"/>
                </a:cubicBezTo>
                <a:lnTo>
                  <a:pt x="838200" y="187960"/>
                </a:lnTo>
                <a:cubicBezTo>
                  <a:pt x="796290" y="205740"/>
                  <a:pt x="767080" y="219710"/>
                  <a:pt x="739140" y="226060"/>
                </a:cubicBezTo>
                <a:cubicBezTo>
                  <a:pt x="711200" y="232410"/>
                  <a:pt x="685800" y="227330"/>
                  <a:pt x="670560" y="226060"/>
                </a:cubicBezTo>
                <a:cubicBezTo>
                  <a:pt x="655320" y="224790"/>
                  <a:pt x="666750" y="210820"/>
                  <a:pt x="647700" y="218440"/>
                </a:cubicBezTo>
                <a:cubicBezTo>
                  <a:pt x="628650" y="226060"/>
                  <a:pt x="582930" y="255270"/>
                  <a:pt x="556260" y="271780"/>
                </a:cubicBezTo>
                <a:cubicBezTo>
                  <a:pt x="529590" y="288290"/>
                  <a:pt x="515620" y="303530"/>
                  <a:pt x="487680" y="317500"/>
                </a:cubicBezTo>
                <a:cubicBezTo>
                  <a:pt x="459740" y="331470"/>
                  <a:pt x="419100" y="344170"/>
                  <a:pt x="388620" y="355600"/>
                </a:cubicBezTo>
                <a:cubicBezTo>
                  <a:pt x="358140" y="367030"/>
                  <a:pt x="332740" y="372110"/>
                  <a:pt x="304800" y="386080"/>
                </a:cubicBezTo>
                <a:cubicBezTo>
                  <a:pt x="276860" y="400050"/>
                  <a:pt x="242570" y="419100"/>
                  <a:pt x="220980" y="439420"/>
                </a:cubicBezTo>
                <a:cubicBezTo>
                  <a:pt x="199390" y="459740"/>
                  <a:pt x="198120" y="487680"/>
                  <a:pt x="175260" y="508000"/>
                </a:cubicBezTo>
                <a:cubicBezTo>
                  <a:pt x="152400" y="528320"/>
                  <a:pt x="113030" y="534670"/>
                  <a:pt x="83820" y="561340"/>
                </a:cubicBezTo>
                <a:cubicBezTo>
                  <a:pt x="54610" y="588010"/>
                  <a:pt x="13970" y="654050"/>
                  <a:pt x="0" y="668020"/>
                </a:cubicBezTo>
              </a:path>
            </a:pathLst>
          </a:custGeom>
          <a:noFill/>
          <a:ln w="142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46"/>
          <p:cNvSpPr>
            <a:spLocks noChangeArrowheads="1"/>
          </p:cNvSpPr>
          <p:nvPr/>
        </p:nvSpPr>
        <p:spPr bwMode="auto">
          <a:xfrm>
            <a:off x="2339975" y="3614738"/>
            <a:ext cx="1727200" cy="53498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СП «</a:t>
            </a:r>
            <a:r>
              <a:rPr lang="ru-RU" sz="1000" b="1" dirty="0" err="1">
                <a:latin typeface="Times New Roman" pitchFamily="18" charset="0"/>
              </a:rPr>
              <a:t>Догуш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ru-RU" sz="1000" b="1" dirty="0" err="1">
                <a:latin typeface="Times New Roman" pitchFamily="18" charset="0"/>
              </a:rPr>
              <a:t>Иншаат</a:t>
            </a:r>
            <a:r>
              <a:rPr lang="ru-RU" sz="1000" b="1" dirty="0">
                <a:latin typeface="Times New Roman" pitchFamily="18" charset="0"/>
              </a:rPr>
              <a:t>  и </a:t>
            </a:r>
            <a:r>
              <a:rPr lang="ru-RU" sz="1000" b="1" dirty="0" err="1">
                <a:latin typeface="Times New Roman" pitchFamily="18" charset="0"/>
              </a:rPr>
              <a:t>Гульшан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ru-RU" sz="1000" b="1" dirty="0" err="1">
                <a:latin typeface="Times New Roman" pitchFamily="18" charset="0"/>
              </a:rPr>
              <a:t>Иншаат</a:t>
            </a:r>
            <a:r>
              <a:rPr lang="ru-RU" sz="1000" b="1" dirty="0">
                <a:latin typeface="Times New Roman" pitchFamily="18" charset="0"/>
              </a:rPr>
              <a:t>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(Турция/Турция)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8" name="AutoShape 43"/>
          <p:cNvSpPr>
            <a:spLocks noChangeArrowheads="1"/>
          </p:cNvSpPr>
          <p:nvPr/>
        </p:nvSpPr>
        <p:spPr bwMode="auto">
          <a:xfrm>
            <a:off x="3276600" y="5300663"/>
            <a:ext cx="406400" cy="377825"/>
          </a:xfrm>
          <a:prstGeom prst="flowChartConnector">
            <a:avLst/>
          </a:prstGeom>
          <a:solidFill>
            <a:srgbClr val="FFFFFF"/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4932040" y="4630276"/>
            <a:ext cx="1" cy="21602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20550" name="Line 47"/>
          <p:cNvSpPr>
            <a:spLocks noChangeShapeType="1"/>
          </p:cNvSpPr>
          <p:nvPr/>
        </p:nvSpPr>
        <p:spPr bwMode="auto">
          <a:xfrm>
            <a:off x="3203575" y="4149725"/>
            <a:ext cx="86360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" name="AutoShape 46"/>
          <p:cNvSpPr>
            <a:spLocks noChangeArrowheads="1"/>
          </p:cNvSpPr>
          <p:nvPr/>
        </p:nvSpPr>
        <p:spPr bwMode="auto">
          <a:xfrm>
            <a:off x="5219700" y="5445125"/>
            <a:ext cx="1728788" cy="53498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СП «</a:t>
            </a:r>
            <a:r>
              <a:rPr lang="ru-RU" sz="1000" b="1" dirty="0" err="1">
                <a:latin typeface="Times New Roman" pitchFamily="18" charset="0"/>
              </a:rPr>
              <a:t>Тодини</a:t>
            </a:r>
            <a:r>
              <a:rPr lang="ru-RU" sz="1000" b="1" dirty="0">
                <a:latin typeface="Times New Roman" pitchFamily="18" charset="0"/>
              </a:rPr>
              <a:t> и </a:t>
            </a:r>
            <a:r>
              <a:rPr lang="ru-RU" sz="1000" b="1" dirty="0" err="1">
                <a:latin typeface="Times New Roman" pitchFamily="18" charset="0"/>
              </a:rPr>
              <a:t>Казахдорстрой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(Италия/Казахстан)</a:t>
            </a: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20552" name="Line 47"/>
          <p:cNvSpPr>
            <a:spLocks noChangeShapeType="1"/>
          </p:cNvSpPr>
          <p:nvPr/>
        </p:nvSpPr>
        <p:spPr bwMode="auto">
          <a:xfrm flipH="1" flipV="1">
            <a:off x="5724525" y="4508500"/>
            <a:ext cx="287338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 bwMode="auto">
          <a:xfrm>
            <a:off x="6188718" y="3972522"/>
            <a:ext cx="144016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6205959" y="3942582"/>
            <a:ext cx="144016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cxnSp>
      <p:cxnSp>
        <p:nvCxnSpPr>
          <p:cNvPr id="20555" name="Прямая соединительная линия 31"/>
          <p:cNvCxnSpPr>
            <a:cxnSpLocks noChangeShapeType="1"/>
          </p:cNvCxnSpPr>
          <p:nvPr/>
        </p:nvCxnSpPr>
        <p:spPr bwMode="auto">
          <a:xfrm>
            <a:off x="7596188" y="256540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6" name="Прямая соединительная линия 35"/>
          <p:cNvCxnSpPr>
            <a:cxnSpLocks noChangeShapeType="1"/>
          </p:cNvCxnSpPr>
          <p:nvPr/>
        </p:nvCxnSpPr>
        <p:spPr bwMode="auto">
          <a:xfrm>
            <a:off x="7596188" y="256540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7" name="Прямая соединительная линия 56"/>
          <p:cNvCxnSpPr>
            <a:cxnSpLocks noChangeShapeType="1"/>
          </p:cNvCxnSpPr>
          <p:nvPr/>
        </p:nvCxnSpPr>
        <p:spPr bwMode="auto">
          <a:xfrm>
            <a:off x="6372225" y="4005263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8" name="Прямая соединительная линия 59"/>
          <p:cNvCxnSpPr>
            <a:cxnSpLocks noChangeShapeType="1"/>
          </p:cNvCxnSpPr>
          <p:nvPr/>
        </p:nvCxnSpPr>
        <p:spPr bwMode="auto">
          <a:xfrm>
            <a:off x="6372225" y="4005263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2" name="Прямая соединительная линия 61"/>
          <p:cNvCxnSpPr/>
          <p:nvPr/>
        </p:nvCxnSpPr>
        <p:spPr bwMode="auto">
          <a:xfrm>
            <a:off x="6102350" y="3948931"/>
            <a:ext cx="0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6600000"/>
            </a:camera>
            <a:lightRig rig="threePt" dir="t"/>
          </a:scene3d>
        </p:spPr>
      </p:cxnSp>
      <p:cxnSp>
        <p:nvCxnSpPr>
          <p:cNvPr id="67" name="Прямая соединительная линия 66"/>
          <p:cNvCxnSpPr/>
          <p:nvPr/>
        </p:nvCxnSpPr>
        <p:spPr bwMode="auto">
          <a:xfrm>
            <a:off x="6321425" y="3966964"/>
            <a:ext cx="0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6600000"/>
            </a:camera>
            <a:lightRig rig="threePt" dir="t"/>
          </a:scene3d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 flipH="1">
            <a:off x="6312892" y="4045322"/>
            <a:ext cx="57274" cy="4229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4800000"/>
            </a:camera>
            <a:lightRig rig="threePt" dir="t"/>
          </a:scene3d>
        </p:spPr>
      </p:cxnSp>
      <p:cxnSp>
        <p:nvCxnSpPr>
          <p:cNvPr id="70" name="Прямая соединительная линия 69"/>
          <p:cNvCxnSpPr/>
          <p:nvPr/>
        </p:nvCxnSpPr>
        <p:spPr bwMode="auto">
          <a:xfrm flipH="1">
            <a:off x="6168876" y="3897114"/>
            <a:ext cx="57274" cy="4229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4800000"/>
            </a:camera>
            <a:lightRig rig="threePt" dir="t"/>
          </a:scene3d>
        </p:spPr>
      </p:cxnSp>
      <p:sp>
        <p:nvSpPr>
          <p:cNvPr id="71" name="AutoShape 46"/>
          <p:cNvSpPr>
            <a:spLocks noChangeArrowheads="1"/>
          </p:cNvSpPr>
          <p:nvPr/>
        </p:nvSpPr>
        <p:spPr bwMode="auto">
          <a:xfrm>
            <a:off x="7164388" y="3933825"/>
            <a:ext cx="1727200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7030A0"/>
              </a:gs>
              <a:gs pos="59000">
                <a:schemeClr val="bg1"/>
              </a:gs>
              <a:gs pos="100000">
                <a:srgbClr val="7030A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СП «</a:t>
            </a:r>
            <a:r>
              <a:rPr lang="en-US" sz="1000" b="1" dirty="0" err="1">
                <a:latin typeface="Times New Roman" pitchFamily="18" charset="0"/>
              </a:rPr>
              <a:t>Evrascon</a:t>
            </a:r>
            <a:r>
              <a:rPr lang="en-US" sz="1000" b="1" dirty="0">
                <a:latin typeface="Times New Roman" pitchFamily="18" charset="0"/>
              </a:rPr>
              <a:t> &amp; </a:t>
            </a:r>
            <a:r>
              <a:rPr lang="ru-RU" sz="1000" b="1" dirty="0">
                <a:latin typeface="Times New Roman" pitchFamily="18" charset="0"/>
              </a:rPr>
              <a:t>МО-1»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(Азербайджан/Казахстан)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20564" name="Line 47"/>
          <p:cNvSpPr>
            <a:spLocks noChangeShapeType="1"/>
          </p:cNvSpPr>
          <p:nvPr/>
        </p:nvSpPr>
        <p:spPr bwMode="auto">
          <a:xfrm flipH="1" flipV="1">
            <a:off x="6443663" y="4076700"/>
            <a:ext cx="649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65" name="Rectangle 44"/>
          <p:cNvSpPr>
            <a:spLocks noChangeArrowheads="1"/>
          </p:cNvSpPr>
          <p:nvPr/>
        </p:nvSpPr>
        <p:spPr bwMode="auto">
          <a:xfrm>
            <a:off x="6084888" y="6092825"/>
            <a:ext cx="2951162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87782" tIns="43891" rIns="87782" bIns="43891" anchor="ctr"/>
          <a:lstStyle/>
          <a:p>
            <a:pPr algn="ctr" eaLnBrk="0" hangingPunct="0"/>
            <a:endParaRPr lang="ru-RU" sz="900" b="1">
              <a:solidFill>
                <a:srgbClr val="000000"/>
              </a:solidFill>
              <a:cs typeface="Arial" charset="0"/>
            </a:endParaRPr>
          </a:p>
          <a:p>
            <a:pPr algn="ctr" eaLnBrk="0" hangingPunct="0"/>
            <a:r>
              <a:rPr lang="ru-RU" sz="1200" b="1">
                <a:solidFill>
                  <a:srgbClr val="000000"/>
                </a:solidFill>
                <a:cs typeface="Arial" charset="0"/>
              </a:rPr>
              <a:t>Условные обозначения</a:t>
            </a:r>
          </a:p>
          <a:p>
            <a:pPr algn="ctr" eaLnBrk="0" hangingPunct="0">
              <a:lnSpc>
                <a:spcPct val="150000"/>
              </a:lnSpc>
            </a:pPr>
            <a:r>
              <a:rPr lang="ru-RU" sz="900" b="1">
                <a:solidFill>
                  <a:srgbClr val="000000"/>
                </a:solidFill>
                <a:cs typeface="Arial" charset="0"/>
              </a:rPr>
              <a:t>                      - начались работы в 2013 г.</a:t>
            </a:r>
          </a:p>
          <a:p>
            <a:pPr algn="ctr" eaLnBrk="0" hangingPunct="0"/>
            <a:r>
              <a:rPr lang="ru-RU" sz="900" b="1">
                <a:solidFill>
                  <a:srgbClr val="000000"/>
                </a:solidFill>
                <a:cs typeface="Arial" charset="0"/>
              </a:rPr>
              <a:t>                      - Строительство моста «ИЛИ».</a:t>
            </a:r>
          </a:p>
          <a:p>
            <a:pPr algn="ctr" eaLnBrk="0" hangingPunct="0"/>
            <a:r>
              <a:rPr lang="ru-RU" sz="900" b="1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algn="ctr" eaLnBrk="0" hangingPunct="0"/>
            <a:endParaRPr lang="ru-RU" sz="900" b="1">
              <a:solidFill>
                <a:srgbClr val="000000"/>
              </a:solidFill>
              <a:cs typeface="Arial" charset="0"/>
            </a:endParaRPr>
          </a:p>
          <a:p>
            <a:pPr algn="ctr" eaLnBrk="0" hangingPunct="0"/>
            <a:r>
              <a:rPr lang="ru-RU" sz="900" b="1">
                <a:solidFill>
                  <a:srgbClr val="000000"/>
                </a:solidFill>
                <a:cs typeface="Arial" charset="0"/>
              </a:rPr>
              <a:t>                     </a:t>
            </a:r>
          </a:p>
        </p:txBody>
      </p:sp>
      <p:sp>
        <p:nvSpPr>
          <p:cNvPr id="20566" name="Line 47"/>
          <p:cNvSpPr>
            <a:spLocks noChangeShapeType="1"/>
          </p:cNvSpPr>
          <p:nvPr/>
        </p:nvSpPr>
        <p:spPr bwMode="auto">
          <a:xfrm>
            <a:off x="6086475" y="6326188"/>
            <a:ext cx="717550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7" name="Line 47"/>
          <p:cNvSpPr>
            <a:spLocks noChangeShapeType="1"/>
          </p:cNvSpPr>
          <p:nvPr/>
        </p:nvSpPr>
        <p:spPr bwMode="auto">
          <a:xfrm>
            <a:off x="6078538" y="6477000"/>
            <a:ext cx="717550" cy="0"/>
          </a:xfrm>
          <a:prstGeom prst="line">
            <a:avLst/>
          </a:prstGeom>
          <a:noFill/>
          <a:ln w="6350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25521</TotalTime>
  <Words>109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Impact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1229</cp:revision>
  <cp:lastPrinted>2013-09-13T05:52:40Z</cp:lastPrinted>
  <dcterms:created xsi:type="dcterms:W3CDTF">2010-09-16T13:53:53Z</dcterms:created>
  <dcterms:modified xsi:type="dcterms:W3CDTF">2013-10-11T10:56:40Z</dcterms:modified>
</cp:coreProperties>
</file>